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7"/>
  </p:notesMasterIdLst>
  <p:sldIdLst>
    <p:sldId id="258" r:id="rId2"/>
    <p:sldId id="269" r:id="rId3"/>
    <p:sldId id="261" r:id="rId4"/>
    <p:sldId id="272" r:id="rId5"/>
    <p:sldId id="271" r:id="rId6"/>
  </p:sldIdLst>
  <p:sldSz cx="12801600" cy="9601200" type="A3"/>
  <p:notesSz cx="6735763" cy="9866313"/>
  <p:defaultTextStyle>
    <a:defPPr>
      <a:defRPr lang="ja-JP"/>
    </a:defPPr>
    <a:lvl1pPr marL="0" algn="l" defTabSz="744287" rtl="0" eaLnBrk="1" latinLnBrk="0" hangingPunct="1">
      <a:defRPr kumimoji="1" sz="1466" kern="1200">
        <a:solidFill>
          <a:schemeClr val="tx1"/>
        </a:solidFill>
        <a:latin typeface="+mn-lt"/>
        <a:ea typeface="+mn-ea"/>
        <a:cs typeface="+mn-cs"/>
      </a:defRPr>
    </a:lvl1pPr>
    <a:lvl2pPr marL="372142" algn="l" defTabSz="744287" rtl="0" eaLnBrk="1" latinLnBrk="0" hangingPunct="1">
      <a:defRPr kumimoji="1" sz="1466" kern="1200">
        <a:solidFill>
          <a:schemeClr val="tx1"/>
        </a:solidFill>
        <a:latin typeface="+mn-lt"/>
        <a:ea typeface="+mn-ea"/>
        <a:cs typeface="+mn-cs"/>
      </a:defRPr>
    </a:lvl2pPr>
    <a:lvl3pPr marL="744287" algn="l" defTabSz="744287" rtl="0" eaLnBrk="1" latinLnBrk="0" hangingPunct="1">
      <a:defRPr kumimoji="1" sz="1466" kern="1200">
        <a:solidFill>
          <a:schemeClr val="tx1"/>
        </a:solidFill>
        <a:latin typeface="+mn-lt"/>
        <a:ea typeface="+mn-ea"/>
        <a:cs typeface="+mn-cs"/>
      </a:defRPr>
    </a:lvl3pPr>
    <a:lvl4pPr marL="1116431" algn="l" defTabSz="744287" rtl="0" eaLnBrk="1" latinLnBrk="0" hangingPunct="1">
      <a:defRPr kumimoji="1" sz="1466" kern="1200">
        <a:solidFill>
          <a:schemeClr val="tx1"/>
        </a:solidFill>
        <a:latin typeface="+mn-lt"/>
        <a:ea typeface="+mn-ea"/>
        <a:cs typeface="+mn-cs"/>
      </a:defRPr>
    </a:lvl4pPr>
    <a:lvl5pPr marL="1488573" algn="l" defTabSz="744287" rtl="0" eaLnBrk="1" latinLnBrk="0" hangingPunct="1">
      <a:defRPr kumimoji="1" sz="1466" kern="1200">
        <a:solidFill>
          <a:schemeClr val="tx1"/>
        </a:solidFill>
        <a:latin typeface="+mn-lt"/>
        <a:ea typeface="+mn-ea"/>
        <a:cs typeface="+mn-cs"/>
      </a:defRPr>
    </a:lvl5pPr>
    <a:lvl6pPr marL="1860716" algn="l" defTabSz="744287" rtl="0" eaLnBrk="1" latinLnBrk="0" hangingPunct="1">
      <a:defRPr kumimoji="1" sz="1466" kern="1200">
        <a:solidFill>
          <a:schemeClr val="tx1"/>
        </a:solidFill>
        <a:latin typeface="+mn-lt"/>
        <a:ea typeface="+mn-ea"/>
        <a:cs typeface="+mn-cs"/>
      </a:defRPr>
    </a:lvl6pPr>
    <a:lvl7pPr marL="2232861" algn="l" defTabSz="744287" rtl="0" eaLnBrk="1" latinLnBrk="0" hangingPunct="1">
      <a:defRPr kumimoji="1" sz="1466" kern="1200">
        <a:solidFill>
          <a:schemeClr val="tx1"/>
        </a:solidFill>
        <a:latin typeface="+mn-lt"/>
        <a:ea typeface="+mn-ea"/>
        <a:cs typeface="+mn-cs"/>
      </a:defRPr>
    </a:lvl7pPr>
    <a:lvl8pPr marL="2605003" algn="l" defTabSz="744287" rtl="0" eaLnBrk="1" latinLnBrk="0" hangingPunct="1">
      <a:defRPr kumimoji="1" sz="1466" kern="1200">
        <a:solidFill>
          <a:schemeClr val="tx1"/>
        </a:solidFill>
        <a:latin typeface="+mn-lt"/>
        <a:ea typeface="+mn-ea"/>
        <a:cs typeface="+mn-cs"/>
      </a:defRPr>
    </a:lvl8pPr>
    <a:lvl9pPr marL="2977147" algn="l" defTabSz="744287" rtl="0" eaLnBrk="1" latinLnBrk="0" hangingPunct="1">
      <a:defRPr kumimoji="1" sz="146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BAC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/>
    <p:restoredTop sz="94675"/>
  </p:normalViewPr>
  <p:slideViewPr>
    <p:cSldViewPr snapToGrid="0" snapToObjects="1">
      <p:cViewPr varScale="1">
        <p:scale>
          <a:sx n="90" d="100"/>
          <a:sy n="90" d="100"/>
        </p:scale>
        <p:origin x="2033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4FC5D9DC-A5F4-3C4E-8F26-BD06682AF892}" type="datetimeFigureOut">
              <a:rPr kumimoji="1" lang="ja-JP" altLang="en-US" smtClean="0"/>
              <a:t>2025/9/11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33" tIns="45716" rIns="91433" bIns="457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50D022CF-3C9F-014C-AEB1-E35E1B954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523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44287" rtl="0" eaLnBrk="1" latinLnBrk="0" hangingPunct="1">
      <a:defRPr kumimoji="1" sz="977" kern="1200">
        <a:solidFill>
          <a:schemeClr val="tx1"/>
        </a:solidFill>
        <a:latin typeface="+mn-lt"/>
        <a:ea typeface="+mn-ea"/>
        <a:cs typeface="+mn-cs"/>
      </a:defRPr>
    </a:lvl1pPr>
    <a:lvl2pPr marL="372142" algn="l" defTabSz="744287" rtl="0" eaLnBrk="1" latinLnBrk="0" hangingPunct="1">
      <a:defRPr kumimoji="1" sz="977" kern="1200">
        <a:solidFill>
          <a:schemeClr val="tx1"/>
        </a:solidFill>
        <a:latin typeface="+mn-lt"/>
        <a:ea typeface="+mn-ea"/>
        <a:cs typeface="+mn-cs"/>
      </a:defRPr>
    </a:lvl2pPr>
    <a:lvl3pPr marL="744287" algn="l" defTabSz="744287" rtl="0" eaLnBrk="1" latinLnBrk="0" hangingPunct="1">
      <a:defRPr kumimoji="1" sz="977" kern="1200">
        <a:solidFill>
          <a:schemeClr val="tx1"/>
        </a:solidFill>
        <a:latin typeface="+mn-lt"/>
        <a:ea typeface="+mn-ea"/>
        <a:cs typeface="+mn-cs"/>
      </a:defRPr>
    </a:lvl3pPr>
    <a:lvl4pPr marL="1116431" algn="l" defTabSz="744287" rtl="0" eaLnBrk="1" latinLnBrk="0" hangingPunct="1">
      <a:defRPr kumimoji="1" sz="977" kern="1200">
        <a:solidFill>
          <a:schemeClr val="tx1"/>
        </a:solidFill>
        <a:latin typeface="+mn-lt"/>
        <a:ea typeface="+mn-ea"/>
        <a:cs typeface="+mn-cs"/>
      </a:defRPr>
    </a:lvl4pPr>
    <a:lvl5pPr marL="1488573" algn="l" defTabSz="744287" rtl="0" eaLnBrk="1" latinLnBrk="0" hangingPunct="1">
      <a:defRPr kumimoji="1" sz="977" kern="1200">
        <a:solidFill>
          <a:schemeClr val="tx1"/>
        </a:solidFill>
        <a:latin typeface="+mn-lt"/>
        <a:ea typeface="+mn-ea"/>
        <a:cs typeface="+mn-cs"/>
      </a:defRPr>
    </a:lvl5pPr>
    <a:lvl6pPr marL="1860716" algn="l" defTabSz="744287" rtl="0" eaLnBrk="1" latinLnBrk="0" hangingPunct="1">
      <a:defRPr kumimoji="1" sz="977" kern="1200">
        <a:solidFill>
          <a:schemeClr val="tx1"/>
        </a:solidFill>
        <a:latin typeface="+mn-lt"/>
        <a:ea typeface="+mn-ea"/>
        <a:cs typeface="+mn-cs"/>
      </a:defRPr>
    </a:lvl6pPr>
    <a:lvl7pPr marL="2232861" algn="l" defTabSz="744287" rtl="0" eaLnBrk="1" latinLnBrk="0" hangingPunct="1">
      <a:defRPr kumimoji="1" sz="977" kern="1200">
        <a:solidFill>
          <a:schemeClr val="tx1"/>
        </a:solidFill>
        <a:latin typeface="+mn-lt"/>
        <a:ea typeface="+mn-ea"/>
        <a:cs typeface="+mn-cs"/>
      </a:defRPr>
    </a:lvl7pPr>
    <a:lvl8pPr marL="2605003" algn="l" defTabSz="744287" rtl="0" eaLnBrk="1" latinLnBrk="0" hangingPunct="1">
      <a:defRPr kumimoji="1" sz="977" kern="1200">
        <a:solidFill>
          <a:schemeClr val="tx1"/>
        </a:solidFill>
        <a:latin typeface="+mn-lt"/>
        <a:ea typeface="+mn-ea"/>
        <a:cs typeface="+mn-cs"/>
      </a:defRPr>
    </a:lvl8pPr>
    <a:lvl9pPr marL="2977147" algn="l" defTabSz="744287" rtl="0" eaLnBrk="1" latinLnBrk="0" hangingPunct="1">
      <a:defRPr kumimoji="1" sz="97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9350" y="1233488"/>
            <a:ext cx="443706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022CF-3C9F-014C-AEB1-E35E1B9547D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2619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9350" y="1233488"/>
            <a:ext cx="443706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022CF-3C9F-014C-AEB1-E35E1B9547D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9710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9350" y="1233488"/>
            <a:ext cx="443706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022CF-3C9F-014C-AEB1-E35E1B9547D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485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9350" y="1233488"/>
            <a:ext cx="443706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022CF-3C9F-014C-AEB1-E35E1B9547D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084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7D55-E301-9549-BD88-4DB04A276CCF}" type="datetimeFigureOut">
              <a:rPr kumimoji="1" lang="ja-JP" altLang="en-US" smtClean="0"/>
              <a:t>2025/9/11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82F7-0672-9447-AF7E-F05665CBCE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7D55-E301-9549-BD88-4DB04A276CCF}" type="datetimeFigureOut">
              <a:rPr kumimoji="1" lang="ja-JP" altLang="en-US" smtClean="0"/>
              <a:t>2025/9/11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82F7-0672-9447-AF7E-F05665CBCE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7D55-E301-9549-BD88-4DB04A276CCF}" type="datetimeFigureOut">
              <a:rPr kumimoji="1" lang="ja-JP" altLang="en-US" smtClean="0"/>
              <a:t>2025/9/11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82F7-0672-9447-AF7E-F05665CBCE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7D55-E301-9549-BD88-4DB04A276CCF}" type="datetimeFigureOut">
              <a:rPr kumimoji="1" lang="ja-JP" altLang="en-US" smtClean="0"/>
              <a:t>2025/9/11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82F7-0672-9447-AF7E-F05665CBCE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7D55-E301-9549-BD88-4DB04A276CCF}" type="datetimeFigureOut">
              <a:rPr kumimoji="1" lang="ja-JP" altLang="en-US" smtClean="0"/>
              <a:t>2025/9/11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82F7-0672-9447-AF7E-F05665CBCE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7D55-E301-9549-BD88-4DB04A276CCF}" type="datetimeFigureOut">
              <a:rPr kumimoji="1" lang="ja-JP" altLang="en-US" smtClean="0"/>
              <a:t>2025/9/11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82F7-0672-9447-AF7E-F05665CBCE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7D55-E301-9549-BD88-4DB04A276CCF}" type="datetimeFigureOut">
              <a:rPr kumimoji="1" lang="ja-JP" altLang="en-US" smtClean="0"/>
              <a:t>2025/9/11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82F7-0672-9447-AF7E-F05665CBCE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7D55-E301-9549-BD88-4DB04A276CCF}" type="datetimeFigureOut">
              <a:rPr kumimoji="1" lang="ja-JP" altLang="en-US" smtClean="0"/>
              <a:t>2025/9/11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82F7-0672-9447-AF7E-F05665CBCE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7D55-E301-9549-BD88-4DB04A276CCF}" type="datetimeFigureOut">
              <a:rPr kumimoji="1" lang="ja-JP" altLang="en-US" smtClean="0"/>
              <a:t>2025/9/11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82F7-0672-9447-AF7E-F05665CBCE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7D55-E301-9549-BD88-4DB04A276CCF}" type="datetimeFigureOut">
              <a:rPr kumimoji="1" lang="ja-JP" altLang="en-US" smtClean="0"/>
              <a:t>2025/9/11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82F7-0672-9447-AF7E-F05665CBCE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7D55-E301-9549-BD88-4DB04A276CCF}" type="datetimeFigureOut">
              <a:rPr kumimoji="1" lang="ja-JP" altLang="en-US" smtClean="0"/>
              <a:t>2025/9/11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82F7-0672-9447-AF7E-F05665CBCE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57D55-E301-9549-BD88-4DB04A276CCF}" type="datetimeFigureOut">
              <a:rPr kumimoji="1" lang="ja-JP" altLang="en-US" smtClean="0"/>
              <a:t>2025/9/11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682F7-0672-9447-AF7E-F05665CBCE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69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サブタイトル 2"/>
          <p:cNvSpPr txBox="1">
            <a:spLocks/>
          </p:cNvSpPr>
          <p:nvPr/>
        </p:nvSpPr>
        <p:spPr>
          <a:xfrm>
            <a:off x="3514870" y="930652"/>
            <a:ext cx="4661877" cy="570317"/>
          </a:xfrm>
          <a:prstGeom prst="rect">
            <a:avLst/>
          </a:prstGeom>
        </p:spPr>
        <p:txBody>
          <a:bodyPr vert="horz" lIns="170688" tIns="85341" rIns="170688" bIns="85341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400" dirty="0">
                <a:solidFill>
                  <a:srgbClr val="2BAC6E"/>
                </a:solidFill>
                <a:latin typeface="Hiragino Kaku Gothic StdN W0" charset="-128"/>
                <a:ea typeface="Hiragino Kaku Gothic StdN W0" charset="-128"/>
                <a:cs typeface="Hiragino Kaku Gothic StdN W0" charset="-128"/>
              </a:rPr>
              <a:t>小原田の里の「暮らしを育む」</a:t>
            </a: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9250690" y="819229"/>
            <a:ext cx="3471600" cy="1152302"/>
          </a:xfrm>
          <a:prstGeom prst="rect">
            <a:avLst/>
          </a:prstGeom>
        </p:spPr>
        <p:txBody>
          <a:bodyPr vert="horz" lIns="170688" tIns="85341" rIns="170688" bIns="85341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73"/>
              </a:lnSpc>
              <a:spcBef>
                <a:spcPts val="711"/>
              </a:spcBef>
            </a:pPr>
            <a:r>
              <a:rPr lang="ja-JP" altLang="en-US" sz="905" dirty="0">
                <a:latin typeface="Hiragino Kaku Gothic StdN W4" charset="-128"/>
                <a:ea typeface="Hiragino Kaku Gothic StdN W4" charset="-128"/>
                <a:cs typeface="Hiragino Kaku Gothic StdN W4" charset="-128"/>
              </a:rPr>
              <a:t>所在地</a:t>
            </a:r>
            <a:r>
              <a:rPr lang="ja-JP" altLang="en-US" sz="905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：〒</a:t>
            </a:r>
            <a:r>
              <a:rPr lang="en-US" altLang="ja-JP" sz="905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963-8831 </a:t>
            </a:r>
            <a:r>
              <a:rPr lang="ja-JP" altLang="en-US" sz="905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福島県郡山市七ッ池町</a:t>
            </a:r>
            <a:r>
              <a:rPr lang="en-US" altLang="ja-JP" sz="905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13-16</a:t>
            </a:r>
          </a:p>
          <a:p>
            <a:pPr algn="l">
              <a:lnSpc>
                <a:spcPts val="673"/>
              </a:lnSpc>
              <a:spcBef>
                <a:spcPts val="711"/>
              </a:spcBef>
            </a:pPr>
            <a:endParaRPr lang="en-US" altLang="ja-JP" sz="905" dirty="0">
              <a:latin typeface="Hiragino Kaku Gothic StdN W3" charset="-128"/>
              <a:ea typeface="Hiragino Kaku Gothic StdN W3" charset="-128"/>
              <a:cs typeface="Hiragino Kaku Gothic StdN W3" charset="-128"/>
            </a:endParaRPr>
          </a:p>
          <a:p>
            <a:pPr algn="l">
              <a:lnSpc>
                <a:spcPts val="673"/>
              </a:lnSpc>
              <a:spcBef>
                <a:spcPts val="711"/>
              </a:spcBef>
            </a:pPr>
            <a:r>
              <a:rPr lang="ja-JP" altLang="en-US" sz="905" dirty="0">
                <a:latin typeface="Hiragino Kaku Gothic StdN W4" charset="-128"/>
                <a:ea typeface="Hiragino Kaku Gothic StdN W4" charset="-128"/>
                <a:cs typeface="Hiragino Kaku Gothic StdN W4" charset="-128"/>
              </a:rPr>
              <a:t>交通</a:t>
            </a:r>
            <a:r>
              <a:rPr lang="ja-JP" altLang="en-US" sz="905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：</a:t>
            </a:r>
            <a:r>
              <a:rPr lang="en-US" altLang="ja-JP" sz="905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JR</a:t>
            </a:r>
            <a:r>
              <a:rPr lang="ja-JP" altLang="en-US" sz="905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東日本「郡山」駅徒歩</a:t>
            </a:r>
            <a:r>
              <a:rPr lang="en-US" altLang="ja-JP" sz="905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34</a:t>
            </a:r>
            <a:r>
              <a:rPr lang="ja-JP" altLang="en-US" sz="905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分</a:t>
            </a:r>
          </a:p>
          <a:p>
            <a:pPr algn="l">
              <a:lnSpc>
                <a:spcPts val="673"/>
              </a:lnSpc>
              <a:spcBef>
                <a:spcPts val="711"/>
              </a:spcBef>
            </a:pPr>
            <a:r>
              <a:rPr lang="ja-JP" altLang="en-US" sz="905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「郡山」駅西口バス</a:t>
            </a:r>
            <a:r>
              <a:rPr lang="en-US" altLang="ja-JP" sz="905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10</a:t>
            </a:r>
            <a:r>
              <a:rPr lang="ja-JP" altLang="en-US" sz="905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分「第三中学校」徒歩</a:t>
            </a:r>
            <a:r>
              <a:rPr lang="en-US" altLang="ja-JP" sz="905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7</a:t>
            </a:r>
            <a:r>
              <a:rPr lang="ja-JP" altLang="en-US" sz="905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分</a:t>
            </a:r>
          </a:p>
          <a:p>
            <a:pPr algn="l">
              <a:lnSpc>
                <a:spcPts val="673"/>
              </a:lnSpc>
              <a:spcBef>
                <a:spcPts val="711"/>
              </a:spcBef>
            </a:pPr>
            <a:r>
              <a:rPr lang="ja-JP" altLang="en-US" sz="905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「郡山」駅西口バス</a:t>
            </a:r>
            <a:r>
              <a:rPr lang="en-US" altLang="ja-JP" sz="905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8</a:t>
            </a:r>
            <a:r>
              <a:rPr lang="ja-JP" altLang="en-US" sz="905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分「図景二丁目」徒歩</a:t>
            </a:r>
            <a:r>
              <a:rPr lang="en-US" altLang="ja-JP" sz="905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7</a:t>
            </a:r>
            <a:r>
              <a:rPr lang="ja-JP" altLang="en-US" sz="905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分</a:t>
            </a:r>
          </a:p>
        </p:txBody>
      </p:sp>
      <p:sp>
        <p:nvSpPr>
          <p:cNvPr id="12" name="サブタイトル 2"/>
          <p:cNvSpPr txBox="1">
            <a:spLocks/>
          </p:cNvSpPr>
          <p:nvPr/>
        </p:nvSpPr>
        <p:spPr>
          <a:xfrm>
            <a:off x="9248669" y="2428259"/>
            <a:ext cx="3212004" cy="2314322"/>
          </a:xfrm>
          <a:prstGeom prst="rect">
            <a:avLst/>
          </a:prstGeom>
        </p:spPr>
        <p:txBody>
          <a:bodyPr vert="horz" lIns="170688" tIns="85341" rIns="170688" bIns="85341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73"/>
              </a:lnSpc>
              <a:spcBef>
                <a:spcPts val="711"/>
              </a:spcBef>
            </a:pPr>
            <a:r>
              <a:rPr lang="ja-JP" altLang="en-US" sz="800" dirty="0">
                <a:latin typeface="Hiragino Kaku Gothic StdN W4" charset="-128"/>
                <a:ea typeface="Hiragino Kaku Gothic StdN W4" charset="-128"/>
                <a:cs typeface="Hiragino Kaku Gothic StdN W4" charset="-128"/>
              </a:rPr>
              <a:t>物件名</a:t>
            </a:r>
            <a:r>
              <a:rPr lang="ja-JP" altLang="en-US" sz="800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：ロカド香久山</a:t>
            </a:r>
            <a:endParaRPr lang="en-US" altLang="ja-JP" sz="800" dirty="0">
              <a:latin typeface="Hiragino Kaku Gothic StdN W3" charset="-128"/>
              <a:ea typeface="Hiragino Kaku Gothic StdN W3" charset="-128"/>
              <a:cs typeface="Hiragino Kaku Gothic StdN W3" charset="-128"/>
            </a:endParaRPr>
          </a:p>
          <a:p>
            <a:pPr algn="l">
              <a:lnSpc>
                <a:spcPts val="373"/>
              </a:lnSpc>
              <a:spcBef>
                <a:spcPts val="711"/>
              </a:spcBef>
            </a:pPr>
            <a:r>
              <a:rPr lang="ja-JP" altLang="en-US" sz="800" dirty="0">
                <a:latin typeface="Hiragino Kaku Gothic StdN W4" charset="-128"/>
                <a:ea typeface="Hiragino Kaku Gothic StdN W4" charset="-128"/>
                <a:cs typeface="Hiragino Kaku Gothic StdN W4" charset="-128"/>
              </a:rPr>
              <a:t>構造・規模</a:t>
            </a:r>
            <a:r>
              <a:rPr lang="ja-JP" altLang="en-US" sz="800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：木造</a:t>
            </a:r>
            <a:r>
              <a:rPr lang="en-US" altLang="ja-JP" sz="800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2</a:t>
            </a:r>
            <a:r>
              <a:rPr lang="ja-JP" altLang="en-US" sz="800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階建</a:t>
            </a:r>
          </a:p>
          <a:p>
            <a:pPr algn="l">
              <a:lnSpc>
                <a:spcPts val="373"/>
              </a:lnSpc>
              <a:spcBef>
                <a:spcPts val="711"/>
              </a:spcBef>
            </a:pPr>
            <a:r>
              <a:rPr lang="ja-JP" altLang="en-US" sz="800" dirty="0">
                <a:latin typeface="Hiragino Kaku Gothic StdN W4" charset="-128"/>
                <a:ea typeface="Hiragino Kaku Gothic StdN W4" charset="-128"/>
                <a:cs typeface="Hiragino Kaku Gothic StdN W4" charset="-128"/>
              </a:rPr>
              <a:t>専有面積</a:t>
            </a:r>
            <a:r>
              <a:rPr lang="ja-JP" altLang="en-US" sz="800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：</a:t>
            </a:r>
            <a:r>
              <a:rPr lang="en-US" altLang="ja-JP" sz="800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42.74</a:t>
            </a:r>
            <a:r>
              <a:rPr lang="ja-JP" altLang="en-US" sz="800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㎡～</a:t>
            </a:r>
            <a:r>
              <a:rPr lang="en-US" altLang="ja-JP" sz="800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66.34</a:t>
            </a:r>
            <a:r>
              <a:rPr lang="ja-JP" altLang="en-US" sz="800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㎡</a:t>
            </a:r>
            <a:r>
              <a:rPr lang="en-US" altLang="ja-JP" sz="800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/1LDK</a:t>
            </a:r>
            <a:r>
              <a:rPr lang="ja-JP" altLang="en-US" sz="800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・</a:t>
            </a:r>
            <a:r>
              <a:rPr lang="en-US" altLang="ja-JP" sz="800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2LDK</a:t>
            </a:r>
          </a:p>
          <a:p>
            <a:pPr algn="l">
              <a:lnSpc>
                <a:spcPts val="373"/>
              </a:lnSpc>
              <a:spcBef>
                <a:spcPts val="711"/>
              </a:spcBef>
            </a:pPr>
            <a:r>
              <a:rPr lang="ja-JP" altLang="en-US" sz="800" dirty="0">
                <a:latin typeface="Hiragino Kaku Gothic StdN W4" charset="-128"/>
                <a:ea typeface="Hiragino Kaku Gothic StdN W4" charset="-128"/>
                <a:cs typeface="Hiragino Kaku Gothic StdN W4" charset="-128"/>
              </a:rPr>
              <a:t>募集戸数</a:t>
            </a:r>
            <a:r>
              <a:rPr lang="ja-JP" altLang="en-US" sz="800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：</a:t>
            </a:r>
            <a:r>
              <a:rPr lang="en-US" altLang="ja-JP" sz="800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14</a:t>
            </a:r>
            <a:r>
              <a:rPr lang="ja-JP" altLang="en-US" sz="800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戸</a:t>
            </a:r>
            <a:r>
              <a:rPr lang="en-US" altLang="ja-JP" sz="800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/1LDK</a:t>
            </a:r>
            <a:r>
              <a:rPr lang="ja-JP" altLang="en-US" sz="800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・</a:t>
            </a:r>
            <a:r>
              <a:rPr lang="en-US" altLang="ja-JP" sz="800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2LDK</a:t>
            </a:r>
          </a:p>
          <a:p>
            <a:pPr algn="l">
              <a:lnSpc>
                <a:spcPts val="373"/>
              </a:lnSpc>
              <a:spcBef>
                <a:spcPts val="711"/>
              </a:spcBef>
            </a:pPr>
            <a:r>
              <a:rPr lang="ja-JP" altLang="en-US" sz="800" dirty="0">
                <a:latin typeface="Hiragino Kaku Gothic StdN W4" charset="-128"/>
                <a:ea typeface="Hiragino Kaku Gothic StdN W4" charset="-128"/>
                <a:cs typeface="Hiragino Kaku Gothic StdN W4" charset="-128"/>
              </a:rPr>
              <a:t>契約形態</a:t>
            </a:r>
            <a:r>
              <a:rPr lang="ja-JP" altLang="en-US" sz="800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：媒介</a:t>
            </a:r>
          </a:p>
          <a:p>
            <a:pPr algn="l">
              <a:lnSpc>
                <a:spcPts val="373"/>
              </a:lnSpc>
              <a:spcBef>
                <a:spcPts val="711"/>
              </a:spcBef>
            </a:pPr>
            <a:r>
              <a:rPr lang="ja-JP" altLang="en-US" sz="800" dirty="0">
                <a:latin typeface="Hiragino Kaku Gothic StdN W4" charset="-128"/>
                <a:ea typeface="Hiragino Kaku Gothic StdN W4" charset="-128"/>
                <a:cs typeface="Hiragino Kaku Gothic StdN W4" charset="-128"/>
              </a:rPr>
              <a:t>竣工年</a:t>
            </a:r>
            <a:r>
              <a:rPr lang="ja-JP" altLang="en-US" sz="800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：</a:t>
            </a:r>
            <a:r>
              <a:rPr lang="en-US" altLang="ja-JP" sz="800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2020</a:t>
            </a:r>
            <a:r>
              <a:rPr lang="ja-JP" altLang="en-US" sz="800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年</a:t>
            </a:r>
            <a:r>
              <a:rPr lang="en-US" altLang="ja-JP" sz="800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3</a:t>
            </a:r>
            <a:r>
              <a:rPr lang="ja-JP" altLang="en-US" sz="800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月予定</a:t>
            </a:r>
          </a:p>
          <a:p>
            <a:pPr algn="l">
              <a:lnSpc>
                <a:spcPts val="373"/>
              </a:lnSpc>
              <a:spcBef>
                <a:spcPts val="711"/>
              </a:spcBef>
            </a:pPr>
            <a:r>
              <a:rPr lang="ja-JP" altLang="en-US" sz="800" dirty="0">
                <a:latin typeface="Hiragino Kaku Gothic StdN W4" charset="-128"/>
                <a:ea typeface="Hiragino Kaku Gothic StdN W4" charset="-128"/>
                <a:cs typeface="Hiragino Kaku Gothic StdN W4" charset="-128"/>
              </a:rPr>
              <a:t>設備</a:t>
            </a:r>
            <a:r>
              <a:rPr lang="ja-JP" altLang="en-US" sz="800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：木造</a:t>
            </a:r>
            <a:r>
              <a:rPr lang="en-US" altLang="ja-JP" sz="800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2</a:t>
            </a:r>
            <a:r>
              <a:rPr lang="ja-JP" altLang="en-US" sz="800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階建</a:t>
            </a:r>
          </a:p>
          <a:p>
            <a:pPr algn="l">
              <a:lnSpc>
                <a:spcPts val="373"/>
              </a:lnSpc>
              <a:spcBef>
                <a:spcPts val="711"/>
              </a:spcBef>
            </a:pPr>
            <a:r>
              <a:rPr lang="ja-JP" altLang="en-US" sz="800" dirty="0">
                <a:latin typeface="Hiragino Kaku Gothic StdN W4" charset="-128"/>
                <a:ea typeface="Hiragino Kaku Gothic StdN W4" charset="-128"/>
                <a:cs typeface="Hiragino Kaku Gothic StdN W4" charset="-128"/>
              </a:rPr>
              <a:t>駐車場</a:t>
            </a:r>
            <a:r>
              <a:rPr lang="ja-JP" altLang="en-US" sz="800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：各世帯につき１台（</a:t>
            </a:r>
            <a:r>
              <a:rPr lang="en-US" altLang="ja-JP" sz="800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2LDK</a:t>
            </a:r>
            <a:r>
              <a:rPr lang="ja-JP" altLang="en-US" sz="800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 </a:t>
            </a:r>
            <a:r>
              <a:rPr lang="en-US" altLang="ja-JP" sz="800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2</a:t>
            </a:r>
            <a:r>
              <a:rPr lang="ja-JP" altLang="en-US" sz="800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台目</a:t>
            </a:r>
            <a:r>
              <a:rPr lang="en-US" altLang="ja-JP" sz="800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5,000</a:t>
            </a:r>
            <a:r>
              <a:rPr lang="ja-JP" altLang="en-US" sz="800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円）</a:t>
            </a:r>
          </a:p>
          <a:p>
            <a:pPr algn="l">
              <a:lnSpc>
                <a:spcPts val="373"/>
              </a:lnSpc>
              <a:spcBef>
                <a:spcPts val="711"/>
              </a:spcBef>
            </a:pPr>
            <a:r>
              <a:rPr lang="ja-JP" altLang="en-US" sz="800" dirty="0">
                <a:latin typeface="Hiragino Kaku Gothic StdN W4" charset="-128"/>
                <a:ea typeface="Hiragino Kaku Gothic StdN W4" charset="-128"/>
                <a:cs typeface="Hiragino Kaku Gothic StdN W4" charset="-128"/>
              </a:rPr>
              <a:t>駐輪場</a:t>
            </a:r>
            <a:r>
              <a:rPr lang="ja-JP" altLang="en-US" sz="800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：各世帯につき１台</a:t>
            </a:r>
          </a:p>
          <a:p>
            <a:pPr algn="l">
              <a:lnSpc>
                <a:spcPts val="373"/>
              </a:lnSpc>
              <a:spcBef>
                <a:spcPts val="711"/>
              </a:spcBef>
            </a:pPr>
            <a:r>
              <a:rPr lang="ja-JP" altLang="en-US" sz="800" dirty="0">
                <a:latin typeface="Hiragino Kaku Gothic StdN W4" charset="-128"/>
                <a:ea typeface="Hiragino Kaku Gothic StdN W4" charset="-128"/>
                <a:cs typeface="Hiragino Kaku Gothic StdN W4" charset="-128"/>
              </a:rPr>
              <a:t>備考</a:t>
            </a:r>
            <a:r>
              <a:rPr lang="ja-JP" altLang="en-US" sz="800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：ペット飼育不可</a:t>
            </a:r>
            <a:endParaRPr lang="en-US" altLang="ja-JP" sz="800" dirty="0">
              <a:latin typeface="Hiragino Kaku Gothic StdN W3" charset="-128"/>
              <a:ea typeface="Hiragino Kaku Gothic StdN W3" charset="-128"/>
              <a:cs typeface="Hiragino Kaku Gothic StdN W3" charset="-128"/>
            </a:endParaRPr>
          </a:p>
          <a:p>
            <a:pPr algn="l">
              <a:lnSpc>
                <a:spcPts val="373"/>
              </a:lnSpc>
              <a:spcBef>
                <a:spcPts val="711"/>
              </a:spcBef>
            </a:pPr>
            <a:r>
              <a:rPr lang="ja-JP" altLang="en-US" sz="800" dirty="0">
                <a:latin typeface="Hiragino Kaku Gothic Std W4" charset="-128"/>
                <a:ea typeface="Hiragino Kaku Gothic Std W4" charset="-128"/>
                <a:cs typeface="Hiragino Kaku Gothic Std W4" charset="-128"/>
              </a:rPr>
              <a:t>事業主：</a:t>
            </a:r>
            <a:r>
              <a:rPr lang="ja-JP" altLang="en-US" sz="800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トラスホーム株式会社 </a:t>
            </a:r>
            <a:endParaRPr lang="en-US" altLang="ja-JP" sz="800" dirty="0">
              <a:latin typeface="Hiragino Kaku Gothic StdN W3" charset="-128"/>
              <a:ea typeface="Hiragino Kaku Gothic StdN W3" charset="-128"/>
              <a:cs typeface="Hiragino Kaku Gothic StdN W3" charset="-128"/>
            </a:endParaRPr>
          </a:p>
          <a:p>
            <a:pPr algn="l">
              <a:lnSpc>
                <a:spcPts val="373"/>
              </a:lnSpc>
              <a:spcBef>
                <a:spcPts val="711"/>
              </a:spcBef>
            </a:pPr>
            <a:r>
              <a:rPr lang="ja-JP" altLang="en-US" sz="800" dirty="0">
                <a:latin typeface="Hiragino Kaku Gothic Std W4" charset="-128"/>
                <a:ea typeface="Hiragino Kaku Gothic Std W4" charset="-128"/>
                <a:cs typeface="Hiragino Kaku Gothic Std W4" charset="-128"/>
              </a:rPr>
              <a:t>管理方式：自主管理</a:t>
            </a:r>
            <a:endParaRPr lang="en-US" altLang="ja-JP" sz="800" dirty="0">
              <a:latin typeface="Hiragino Kaku Gothic Std W4" charset="-128"/>
              <a:ea typeface="Hiragino Kaku Gothic Std W4" charset="-128"/>
              <a:cs typeface="Hiragino Kaku Gothic Std W4" charset="-128"/>
            </a:endParaRPr>
          </a:p>
          <a:p>
            <a:pPr algn="l">
              <a:lnSpc>
                <a:spcPts val="373"/>
              </a:lnSpc>
              <a:spcBef>
                <a:spcPts val="711"/>
              </a:spcBef>
            </a:pPr>
            <a:r>
              <a:rPr lang="ja-JP" altLang="en-US" sz="800" dirty="0">
                <a:latin typeface="Hiragino Kaku Gothic Std W4" charset="-128"/>
                <a:ea typeface="Hiragino Kaku Gothic Std W4" charset="-128"/>
                <a:cs typeface="Hiragino Kaku Gothic Std W4" charset="-128"/>
              </a:rPr>
              <a:t>広告表示有効期限：</a:t>
            </a:r>
            <a:endParaRPr lang="en-US" altLang="ja-JP" sz="800" dirty="0">
              <a:latin typeface="Hiragino Kaku Gothic Std W4" charset="-128"/>
              <a:ea typeface="Hiragino Kaku Gothic Std W4" charset="-128"/>
              <a:cs typeface="Hiragino Kaku Gothic Std W4" charset="-128"/>
            </a:endParaRPr>
          </a:p>
          <a:p>
            <a:pPr algn="l">
              <a:lnSpc>
                <a:spcPts val="373"/>
              </a:lnSpc>
              <a:spcBef>
                <a:spcPts val="711"/>
              </a:spcBef>
            </a:pPr>
            <a:r>
              <a:rPr lang="ja-JP" altLang="en-US" sz="800" dirty="0">
                <a:latin typeface="Hiragino Kaku Gothic Std W4" charset="-128"/>
                <a:ea typeface="Hiragino Kaku Gothic Std W4" charset="-128"/>
                <a:cs typeface="Hiragino Kaku Gothic Std W4" charset="-128"/>
              </a:rPr>
              <a:t>情報登録日：　　　　次回更新予定日：</a:t>
            </a:r>
            <a:endParaRPr lang="ja-JP" altLang="en-US" sz="800" dirty="0">
              <a:latin typeface="Hiragino Kaku Gothic StdN W3" charset="-128"/>
              <a:ea typeface="Hiragino Kaku Gothic StdN W3" charset="-128"/>
              <a:cs typeface="Hiragino Kaku Gothic StdN W3" charset="-128"/>
            </a:endParaRPr>
          </a:p>
          <a:p>
            <a:pPr algn="l">
              <a:lnSpc>
                <a:spcPts val="373"/>
              </a:lnSpc>
              <a:spcBef>
                <a:spcPts val="711"/>
              </a:spcBef>
            </a:pPr>
            <a:endParaRPr lang="ja-JP" altLang="en-US" sz="800" dirty="0">
              <a:latin typeface="Hiragino Kaku Gothic StdN W3" charset="-128"/>
              <a:ea typeface="Hiragino Kaku Gothic StdN W3" charset="-128"/>
              <a:cs typeface="Hiragino Kaku Gothic StdN W3" charset="-128"/>
            </a:endParaRPr>
          </a:p>
        </p:txBody>
      </p:sp>
      <p:sp>
        <p:nvSpPr>
          <p:cNvPr id="20" name="サブタイトル 2"/>
          <p:cNvSpPr txBox="1">
            <a:spLocks/>
          </p:cNvSpPr>
          <p:nvPr/>
        </p:nvSpPr>
        <p:spPr>
          <a:xfrm>
            <a:off x="9214163" y="7441098"/>
            <a:ext cx="3477465" cy="623582"/>
          </a:xfrm>
          <a:prstGeom prst="rect">
            <a:avLst/>
          </a:prstGeom>
        </p:spPr>
        <p:txBody>
          <a:bodyPr vert="horz" lIns="170688" tIns="85341" rIns="170688" bIns="85341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020"/>
              </a:lnSpc>
              <a:spcBef>
                <a:spcPts val="400"/>
              </a:spcBef>
            </a:pPr>
            <a:r>
              <a:rPr lang="ja-JP" altLang="en-US" sz="1000" b="1" dirty="0">
                <a:latin typeface="Hiragino Kaku Gothic StdN W6" charset="-128"/>
                <a:ea typeface="Hiragino Kaku Gothic StdN W6" charset="-128"/>
                <a:cs typeface="Hiragino Kaku Gothic StdN W6" charset="-128"/>
              </a:rPr>
              <a:t>共益費</a:t>
            </a:r>
            <a:r>
              <a:rPr lang="ja-JP" altLang="en-US" sz="1000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：</a:t>
            </a:r>
            <a:r>
              <a:rPr lang="en-US" altLang="ja-JP" sz="1000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3,000</a:t>
            </a:r>
            <a:r>
              <a:rPr lang="ja-JP" altLang="en-US" sz="1000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円　</a:t>
            </a:r>
            <a:r>
              <a:rPr lang="ja-JP" altLang="en-US" sz="1000" b="1" dirty="0">
                <a:latin typeface="Hiragino Kaku Gothic StdN W6" charset="-128"/>
                <a:ea typeface="Hiragino Kaku Gothic StdN W6" charset="-128"/>
                <a:cs typeface="Hiragino Kaku Gothic StdN W6" charset="-128"/>
              </a:rPr>
              <a:t>敷金</a:t>
            </a:r>
            <a:r>
              <a:rPr lang="ja-JP" altLang="en-US" sz="1000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：</a:t>
            </a:r>
            <a:r>
              <a:rPr lang="en-US" altLang="ja-JP" sz="1000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1</a:t>
            </a:r>
            <a:r>
              <a:rPr lang="ja-JP" altLang="en-US" sz="1000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ヶ月　</a:t>
            </a:r>
            <a:r>
              <a:rPr lang="ja-JP" altLang="en-US" sz="1000" b="1" dirty="0">
                <a:latin typeface="Hiragino Kaku Gothic StdN W6" charset="-128"/>
                <a:ea typeface="Hiragino Kaku Gothic StdN W6" charset="-128"/>
                <a:cs typeface="Hiragino Kaku Gothic StdN W6" charset="-128"/>
              </a:rPr>
              <a:t>礼金</a:t>
            </a:r>
            <a:r>
              <a:rPr lang="ja-JP" altLang="en-US" sz="1000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：</a:t>
            </a:r>
            <a:r>
              <a:rPr lang="en-US" altLang="ja-JP" sz="1000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1</a:t>
            </a:r>
            <a:r>
              <a:rPr lang="ja-JP" altLang="en-US" sz="1000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ヶ月</a:t>
            </a:r>
            <a:r>
              <a:rPr lang="ja-JP" altLang="en-US" sz="1000" b="1" dirty="0">
                <a:latin typeface="Hiragino Kaku Gothic StdN W6" charset="-128"/>
                <a:ea typeface="Hiragino Kaku Gothic StdN W6" charset="-128"/>
                <a:cs typeface="Hiragino Kaku Gothic StdN W6" charset="-128"/>
              </a:rPr>
              <a:t>  </a:t>
            </a:r>
            <a:endParaRPr lang="en-US" altLang="ja-JP" sz="1000" b="1" dirty="0">
              <a:latin typeface="Hiragino Kaku Gothic StdN W6" charset="-128"/>
              <a:ea typeface="Hiragino Kaku Gothic StdN W6" charset="-128"/>
              <a:cs typeface="Hiragino Kaku Gothic StdN W6" charset="-128"/>
            </a:endParaRPr>
          </a:p>
          <a:p>
            <a:pPr algn="l">
              <a:lnSpc>
                <a:spcPts val="1020"/>
              </a:lnSpc>
              <a:spcBef>
                <a:spcPts val="400"/>
              </a:spcBef>
            </a:pPr>
            <a:r>
              <a:rPr lang="ja-JP" altLang="en-US" sz="1000" b="1" dirty="0">
                <a:latin typeface="Hiragino Kaku Gothic StdN W6" charset="-128"/>
                <a:ea typeface="Hiragino Kaku Gothic StdN W6" charset="-128"/>
                <a:cs typeface="Hiragino Kaku Gothic StdN W6" charset="-128"/>
              </a:rPr>
              <a:t>火災保険料</a:t>
            </a:r>
            <a:r>
              <a:rPr lang="ja-JP" altLang="en-US" sz="1000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：加入要　</a:t>
            </a:r>
            <a:r>
              <a:rPr lang="ja-JP" altLang="en-US" sz="1000" b="1" dirty="0">
                <a:latin typeface="Hiragino Kaku Gothic StdN W3" charset="-128"/>
                <a:ea typeface="Hiragino Kaku Gothic StdN W6" charset="-128"/>
                <a:cs typeface="Hiragino Kaku Gothic StdN W3" charset="-128"/>
              </a:rPr>
              <a:t>家賃保証</a:t>
            </a:r>
            <a:r>
              <a:rPr lang="ja-JP" altLang="en-US" sz="1000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：加入要　</a:t>
            </a:r>
            <a:endParaRPr lang="en-US" altLang="ja-JP" sz="1000" dirty="0">
              <a:latin typeface="Hiragino Kaku Gothic StdN W3" charset="-128"/>
              <a:ea typeface="Hiragino Kaku Gothic StdN W3" charset="-128"/>
              <a:cs typeface="Hiragino Kaku Gothic StdN W3" charset="-128"/>
            </a:endParaRPr>
          </a:p>
          <a:p>
            <a:pPr algn="l">
              <a:lnSpc>
                <a:spcPts val="1020"/>
              </a:lnSpc>
              <a:spcBef>
                <a:spcPts val="400"/>
              </a:spcBef>
            </a:pPr>
            <a:r>
              <a:rPr lang="ja-JP" altLang="en-US" sz="1000" b="1" dirty="0">
                <a:latin typeface="Hiragino Kaku Gothic StdN W3" charset="-128"/>
                <a:ea typeface="Hiragino Kaku Gothic StdN W6" charset="-128"/>
                <a:cs typeface="Hiragino Kaku Gothic StdN W3" charset="-128"/>
              </a:rPr>
              <a:t>仲介手数料</a:t>
            </a:r>
            <a:r>
              <a:rPr lang="ja-JP" altLang="en-US" sz="1000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：１ヶ月</a:t>
            </a:r>
          </a:p>
        </p:txBody>
      </p:sp>
      <p:sp>
        <p:nvSpPr>
          <p:cNvPr id="31" name="サブタイトル 2"/>
          <p:cNvSpPr txBox="1">
            <a:spLocks/>
          </p:cNvSpPr>
          <p:nvPr/>
        </p:nvSpPr>
        <p:spPr>
          <a:xfrm>
            <a:off x="10871712" y="9977152"/>
            <a:ext cx="865261" cy="477108"/>
          </a:xfrm>
          <a:prstGeom prst="rect">
            <a:avLst/>
          </a:prstGeom>
        </p:spPr>
        <p:txBody>
          <a:bodyPr vert="horz" lIns="170688" tIns="85341" rIns="170688" bIns="85341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551" b="1" dirty="0">
                <a:solidFill>
                  <a:srgbClr val="2BAC6E"/>
                </a:solidFill>
                <a:latin typeface="Hiragino Kaku Gothic StdN W6" charset="-128"/>
                <a:ea typeface="Hiragino Kaku Gothic StdN W6" charset="-128"/>
                <a:cs typeface="Hiragino Kaku Gothic StdN W6" charset="-128"/>
              </a:rPr>
              <a:t>Mail</a:t>
            </a:r>
            <a:endParaRPr lang="ja-JP" altLang="en-US" sz="1551" b="1" dirty="0">
              <a:solidFill>
                <a:srgbClr val="2BAC6E"/>
              </a:solidFill>
              <a:latin typeface="Hiragino Kaku Gothic StdN W6" charset="-128"/>
              <a:ea typeface="Hiragino Kaku Gothic StdN W6" charset="-128"/>
              <a:cs typeface="Hiragino Kaku Gothic StdN W6" charset="-128"/>
            </a:endParaRPr>
          </a:p>
        </p:txBody>
      </p:sp>
      <p:sp>
        <p:nvSpPr>
          <p:cNvPr id="57" name="サブタイトル 2"/>
          <p:cNvSpPr txBox="1">
            <a:spLocks/>
          </p:cNvSpPr>
          <p:nvPr/>
        </p:nvSpPr>
        <p:spPr>
          <a:xfrm>
            <a:off x="1355571" y="10680553"/>
            <a:ext cx="3733122" cy="263119"/>
          </a:xfrm>
          <a:prstGeom prst="rect">
            <a:avLst/>
          </a:prstGeom>
        </p:spPr>
        <p:txBody>
          <a:bodyPr vert="horz" lIns="118169" tIns="59084" rIns="118169" bIns="59084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40000"/>
              </a:lnSpc>
            </a:pPr>
            <a:r>
              <a:rPr lang="en-US" altLang="ja-JP" sz="1292" dirty="0">
                <a:solidFill>
                  <a:srgbClr val="2BAC6E"/>
                </a:solidFill>
                <a:latin typeface="Hiragino Kaku Gothic StdN W4" charset="-128"/>
                <a:ea typeface="Hiragino Kaku Gothic StdN W4" charset="-128"/>
                <a:cs typeface="Hiragino Kaku Gothic StdN W4" charset="-128"/>
              </a:rPr>
              <a:t>Type2</a:t>
            </a:r>
            <a:r>
              <a:rPr lang="ja-JP" altLang="en-US" sz="1292" dirty="0">
                <a:solidFill>
                  <a:srgbClr val="2BAC6E"/>
                </a:solidFill>
                <a:latin typeface="Hiragino Kaku Gothic StdN W4" charset="-128"/>
                <a:ea typeface="Hiragino Kaku Gothic StdN W4" charset="-128"/>
                <a:cs typeface="Hiragino Kaku Gothic StdN W4" charset="-128"/>
              </a:rPr>
              <a:t>  </a:t>
            </a:r>
            <a:r>
              <a:rPr lang="en-US" altLang="ja-JP" sz="1938" b="1" dirty="0">
                <a:solidFill>
                  <a:srgbClr val="2BAC6E"/>
                </a:solidFill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2LDK/</a:t>
            </a:r>
            <a:r>
              <a:rPr lang="hr-HR" altLang="ja-JP" sz="1938" b="1" dirty="0">
                <a:solidFill>
                  <a:srgbClr val="2BAC6E"/>
                </a:solidFill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66.34㎡</a:t>
            </a:r>
          </a:p>
        </p:txBody>
      </p:sp>
      <p:sp>
        <p:nvSpPr>
          <p:cNvPr id="58" name="サブタイトル 2"/>
          <p:cNvSpPr txBox="1">
            <a:spLocks/>
          </p:cNvSpPr>
          <p:nvPr/>
        </p:nvSpPr>
        <p:spPr>
          <a:xfrm>
            <a:off x="3565496" y="11092847"/>
            <a:ext cx="2009562" cy="841021"/>
          </a:xfrm>
          <a:prstGeom prst="rect">
            <a:avLst/>
          </a:prstGeom>
        </p:spPr>
        <p:txBody>
          <a:bodyPr vert="horz" lIns="170688" tIns="85341" rIns="170688" bIns="85341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58"/>
              </a:lnSpc>
              <a:spcBef>
                <a:spcPts val="711"/>
              </a:spcBef>
            </a:pPr>
            <a:r>
              <a:rPr lang="ja-JP" altLang="en-US" sz="1034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敷金：</a:t>
            </a:r>
            <a:r>
              <a:rPr lang="en-US" altLang="ja-JP" sz="1034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1</a:t>
            </a:r>
            <a:r>
              <a:rPr lang="ja-JP" altLang="en-US" sz="1034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ヶ月</a:t>
            </a:r>
            <a:endParaRPr lang="en-US" altLang="ja-JP" sz="1034" dirty="0">
              <a:latin typeface="Hiragino Kaku Gothic StdN W3" charset="-128"/>
              <a:ea typeface="Hiragino Kaku Gothic StdN W3" charset="-128"/>
              <a:cs typeface="Hiragino Kaku Gothic StdN W3" charset="-128"/>
            </a:endParaRPr>
          </a:p>
          <a:p>
            <a:pPr algn="l">
              <a:lnSpc>
                <a:spcPts val="658"/>
              </a:lnSpc>
              <a:spcBef>
                <a:spcPts val="711"/>
              </a:spcBef>
            </a:pPr>
            <a:r>
              <a:rPr lang="ja-JP" altLang="en-US" sz="1034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礼金：</a:t>
            </a:r>
            <a:r>
              <a:rPr lang="en-US" altLang="ja-JP" sz="1034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1</a:t>
            </a:r>
            <a:r>
              <a:rPr lang="ja-JP" altLang="en-US" sz="1034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ヶ月</a:t>
            </a:r>
            <a:endParaRPr lang="en-US" altLang="ja-JP" sz="1034" dirty="0">
              <a:latin typeface="Hiragino Kaku Gothic StdN W3" charset="-128"/>
              <a:ea typeface="Hiragino Kaku Gothic StdN W3" charset="-128"/>
              <a:cs typeface="Hiragino Kaku Gothic StdN W3" charset="-128"/>
            </a:endParaRPr>
          </a:p>
          <a:p>
            <a:pPr algn="l">
              <a:lnSpc>
                <a:spcPts val="658"/>
              </a:lnSpc>
              <a:spcBef>
                <a:spcPts val="711"/>
              </a:spcBef>
            </a:pPr>
            <a:r>
              <a:rPr lang="ja-JP" altLang="en-US" sz="1034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仲介手数料：</a:t>
            </a:r>
            <a:r>
              <a:rPr lang="en-US" altLang="ja-JP" sz="1034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1</a:t>
            </a:r>
            <a:r>
              <a:rPr lang="ja-JP" altLang="en-US" sz="1034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ヶ月</a:t>
            </a:r>
            <a:endParaRPr lang="en-US" altLang="ja-JP" sz="1034" dirty="0">
              <a:latin typeface="Hiragino Kaku Gothic StdN W3" charset="-128"/>
              <a:ea typeface="Hiragino Kaku Gothic StdN W3" charset="-128"/>
              <a:cs typeface="Hiragino Kaku Gothic StdN W3" charset="-128"/>
            </a:endParaRPr>
          </a:p>
          <a:p>
            <a:pPr algn="l">
              <a:lnSpc>
                <a:spcPts val="658"/>
              </a:lnSpc>
              <a:spcBef>
                <a:spcPts val="711"/>
              </a:spcBef>
            </a:pPr>
            <a:r>
              <a:rPr lang="ja-JP" altLang="en-US" sz="1034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火災保険料：</a:t>
            </a:r>
            <a:r>
              <a:rPr lang="en-US" altLang="ja-JP" sz="1034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1</a:t>
            </a:r>
            <a:r>
              <a:rPr lang="ja-JP" altLang="en-US" sz="1034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ヶ月</a:t>
            </a:r>
          </a:p>
        </p:txBody>
      </p:sp>
      <p:sp>
        <p:nvSpPr>
          <p:cNvPr id="59" name="正方形/長方形 58"/>
          <p:cNvSpPr/>
          <p:nvPr/>
        </p:nvSpPr>
        <p:spPr>
          <a:xfrm>
            <a:off x="1329649" y="11021275"/>
            <a:ext cx="2567645" cy="8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96"/>
              </a:lnSpc>
              <a:spcBef>
                <a:spcPts val="711"/>
              </a:spcBef>
            </a:pPr>
            <a:r>
              <a:rPr lang="ja-JP" altLang="en-US" sz="155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賃料：</a:t>
            </a:r>
            <a:r>
              <a:rPr lang="cs-CZ" altLang="ja-JP" sz="155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 </a:t>
            </a:r>
            <a:r>
              <a:rPr lang="cs-CZ" altLang="ja-JP" sz="1938" b="1" dirty="0"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102,800</a:t>
            </a:r>
            <a:r>
              <a:rPr lang="ja-JP" altLang="en-US" sz="1938" b="1" dirty="0"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円</a:t>
            </a:r>
            <a:endParaRPr lang="en-US" altLang="ja-JP" sz="1938" b="1" dirty="0">
              <a:latin typeface="Hiragino Kaku Gothic StdN W7" charset="-128"/>
              <a:ea typeface="Hiragino Kaku Gothic StdN W7" charset="-128"/>
              <a:cs typeface="Hiragino Kaku Gothic StdN W7" charset="-128"/>
            </a:endParaRPr>
          </a:p>
          <a:p>
            <a:pPr>
              <a:lnSpc>
                <a:spcPts val="2596"/>
              </a:lnSpc>
              <a:spcBef>
                <a:spcPts val="711"/>
              </a:spcBef>
            </a:pPr>
            <a:r>
              <a:rPr lang="ja-JP" altLang="en-US" sz="155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共益費：</a:t>
            </a:r>
            <a:r>
              <a:rPr lang="en-US" altLang="ja-JP" sz="1938" b="1" dirty="0"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3,000</a:t>
            </a:r>
            <a:r>
              <a:rPr lang="ja-JP" altLang="en-US" sz="1938" b="1" dirty="0"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円</a:t>
            </a:r>
          </a:p>
        </p:txBody>
      </p:sp>
      <p:sp>
        <p:nvSpPr>
          <p:cNvPr id="60" name="サブタイトル 2"/>
          <p:cNvSpPr txBox="1">
            <a:spLocks/>
          </p:cNvSpPr>
          <p:nvPr/>
        </p:nvSpPr>
        <p:spPr>
          <a:xfrm>
            <a:off x="5813782" y="2876319"/>
            <a:ext cx="1856577" cy="1166328"/>
          </a:xfrm>
          <a:prstGeom prst="rect">
            <a:avLst/>
          </a:prstGeom>
        </p:spPr>
        <p:txBody>
          <a:bodyPr vert="horz" lIns="170688" tIns="85341" rIns="170688" bIns="85341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b="1" dirty="0"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写真</a:t>
            </a:r>
            <a:endParaRPr lang="hr-HR" altLang="ja-JP" sz="800" b="1" dirty="0">
              <a:latin typeface="Hiragino Kaku Gothic StdN W7" charset="-128"/>
              <a:ea typeface="Hiragino Kaku Gothic StdN W7" charset="-128"/>
              <a:cs typeface="Hiragino Kaku Gothic StdN W7" charset="-128"/>
            </a:endParaRPr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221" y="370384"/>
            <a:ext cx="2910153" cy="916698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9308115" y="6797676"/>
            <a:ext cx="1541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>
                <a:solidFill>
                  <a:srgbClr val="2BAC6E"/>
                </a:solidFill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2LDK</a:t>
            </a:r>
          </a:p>
          <a:p>
            <a:pPr algn="ctr"/>
            <a:r>
              <a:rPr lang="en-US" altLang="ja-JP" sz="1400" b="1" dirty="0">
                <a:solidFill>
                  <a:srgbClr val="2BAC6E"/>
                </a:solidFill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1LDK</a:t>
            </a:r>
          </a:p>
        </p:txBody>
      </p:sp>
      <p:sp>
        <p:nvSpPr>
          <p:cNvPr id="46" name="正方形/長方形 45"/>
          <p:cNvSpPr/>
          <p:nvPr/>
        </p:nvSpPr>
        <p:spPr>
          <a:xfrm flipV="1">
            <a:off x="9227068" y="337711"/>
            <a:ext cx="3267728" cy="5557359"/>
          </a:xfrm>
          <a:prstGeom prst="rect">
            <a:avLst/>
          </a:prstGeom>
          <a:noFill/>
          <a:ln w="19050">
            <a:solidFill>
              <a:srgbClr val="2BAC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515"/>
          </a:p>
        </p:txBody>
      </p:sp>
      <p:sp>
        <p:nvSpPr>
          <p:cNvPr id="47" name="正方形/長方形 46"/>
          <p:cNvSpPr/>
          <p:nvPr/>
        </p:nvSpPr>
        <p:spPr>
          <a:xfrm flipV="1">
            <a:off x="9227068" y="341432"/>
            <a:ext cx="3267728" cy="401373"/>
          </a:xfrm>
          <a:prstGeom prst="rect">
            <a:avLst/>
          </a:prstGeom>
          <a:solidFill>
            <a:srgbClr val="2BAC6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515"/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9250690" y="356187"/>
            <a:ext cx="3751581" cy="475779"/>
          </a:xfrm>
          <a:prstGeom prst="rect">
            <a:avLst/>
          </a:prstGeom>
        </p:spPr>
        <p:txBody>
          <a:bodyPr vert="horz" lIns="170688" tIns="85341" rIns="170688" bIns="85341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292" b="1" dirty="0">
                <a:solidFill>
                  <a:schemeClr val="bg1"/>
                </a:solidFill>
                <a:latin typeface="Hiragino Kaku Gothic StdN W6" charset="-128"/>
                <a:ea typeface="Hiragino Kaku Gothic StdN W6" charset="-128"/>
                <a:cs typeface="Hiragino Kaku Gothic StdN W6" charset="-128"/>
              </a:rPr>
              <a:t>Access/</a:t>
            </a:r>
            <a:r>
              <a:rPr lang="ja-JP" altLang="en-US" sz="1292" b="1" dirty="0">
                <a:solidFill>
                  <a:schemeClr val="bg1"/>
                </a:solidFill>
                <a:latin typeface="Hiragino Kaku Gothic StdN W6" charset="-128"/>
                <a:ea typeface="Hiragino Kaku Gothic StdN W6" charset="-128"/>
                <a:cs typeface="Hiragino Kaku Gothic StdN W6" charset="-128"/>
              </a:rPr>
              <a:t>アクセス</a:t>
            </a:r>
          </a:p>
        </p:txBody>
      </p:sp>
      <p:sp>
        <p:nvSpPr>
          <p:cNvPr id="49" name="正方形/長方形 48"/>
          <p:cNvSpPr/>
          <p:nvPr/>
        </p:nvSpPr>
        <p:spPr>
          <a:xfrm flipV="1">
            <a:off x="9227068" y="1906868"/>
            <a:ext cx="3267728" cy="401373"/>
          </a:xfrm>
          <a:prstGeom prst="rect">
            <a:avLst/>
          </a:prstGeom>
          <a:solidFill>
            <a:srgbClr val="2BAC6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515"/>
          </a:p>
        </p:txBody>
      </p:sp>
      <p:sp>
        <p:nvSpPr>
          <p:cNvPr id="11" name="サブタイトル 2"/>
          <p:cNvSpPr txBox="1">
            <a:spLocks/>
          </p:cNvSpPr>
          <p:nvPr/>
        </p:nvSpPr>
        <p:spPr>
          <a:xfrm>
            <a:off x="9248672" y="1926532"/>
            <a:ext cx="3751581" cy="475779"/>
          </a:xfrm>
          <a:prstGeom prst="rect">
            <a:avLst/>
          </a:prstGeom>
        </p:spPr>
        <p:txBody>
          <a:bodyPr vert="horz" lIns="170688" tIns="85341" rIns="170688" bIns="85341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altLang="ja-JP" sz="1292" b="1" dirty="0">
                <a:solidFill>
                  <a:schemeClr val="bg1"/>
                </a:solidFill>
                <a:latin typeface="Hiragino Kaku Gothic StdN W6" charset="-128"/>
                <a:ea typeface="Hiragino Kaku Gothic StdN W6" charset="-128"/>
                <a:cs typeface="Hiragino Kaku Gothic StdN W6" charset="-128"/>
              </a:rPr>
              <a:t>Outline/</a:t>
            </a:r>
            <a:r>
              <a:rPr lang="ja-JP" altLang="de-DE" sz="1292" b="1" dirty="0">
                <a:solidFill>
                  <a:schemeClr val="bg1"/>
                </a:solidFill>
                <a:latin typeface="Hiragino Kaku Gothic StdN W6" charset="-128"/>
                <a:ea typeface="Hiragino Kaku Gothic StdN W6" charset="-128"/>
                <a:cs typeface="Hiragino Kaku Gothic StdN W6" charset="-128"/>
              </a:rPr>
              <a:t>概要</a:t>
            </a:r>
            <a:endParaRPr lang="de-DE" altLang="ja-JP" sz="1292" b="1" dirty="0">
              <a:solidFill>
                <a:schemeClr val="bg1"/>
              </a:solidFill>
              <a:latin typeface="Hiragino Kaku Gothic StdN W6" charset="-128"/>
              <a:ea typeface="Hiragino Kaku Gothic StdN W6" charset="-128"/>
              <a:cs typeface="Hiragino Kaku Gothic StdN W6" charset="-128"/>
            </a:endParaRPr>
          </a:p>
        </p:txBody>
      </p:sp>
      <p:sp>
        <p:nvSpPr>
          <p:cNvPr id="51" name="サブタイトル 2"/>
          <p:cNvSpPr txBox="1">
            <a:spLocks/>
          </p:cNvSpPr>
          <p:nvPr/>
        </p:nvSpPr>
        <p:spPr>
          <a:xfrm>
            <a:off x="7497312" y="10115224"/>
            <a:ext cx="2016740" cy="222473"/>
          </a:xfrm>
          <a:prstGeom prst="rect">
            <a:avLst/>
          </a:prstGeom>
        </p:spPr>
        <p:txBody>
          <a:bodyPr vert="horz" lIns="170688" tIns="85341" rIns="170688" bIns="85341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73"/>
              </a:lnSpc>
              <a:spcBef>
                <a:spcPts val="711"/>
              </a:spcBef>
            </a:pPr>
            <a:r>
              <a:rPr lang="en-US" altLang="ja-JP" sz="905" b="1" dirty="0">
                <a:latin typeface="Hiragino Kaku Gothic StdN W6" charset="-128"/>
                <a:ea typeface="Hiragino Kaku Gothic StdN W6" charset="-128"/>
                <a:cs typeface="Hiragino Kaku Gothic StdN W6" charset="-128"/>
              </a:rPr>
              <a:t>2LDK</a:t>
            </a:r>
            <a:r>
              <a:rPr lang="ja-JP" altLang="en-US" sz="905" b="1" dirty="0">
                <a:latin typeface="Hiragino Kaku Gothic StdN W6" charset="-128"/>
                <a:ea typeface="Hiragino Kaku Gothic StdN W6" charset="-128"/>
                <a:cs typeface="Hiragino Kaku Gothic StdN W6" charset="-128"/>
              </a:rPr>
              <a:t>タイプ</a:t>
            </a: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0874780" y="7014144"/>
            <a:ext cx="1696507" cy="2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40000"/>
              </a:lnSpc>
            </a:pPr>
            <a:r>
              <a:rPr lang="hr-HR" altLang="ja-JP" sz="1200" b="1" dirty="0">
                <a:solidFill>
                  <a:srgbClr val="2BAC6E"/>
                </a:solidFill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42.74㎡</a:t>
            </a:r>
            <a:r>
              <a:rPr lang="ja-JP" altLang="en-US" sz="1200" b="1" dirty="0">
                <a:solidFill>
                  <a:srgbClr val="2BAC6E"/>
                </a:solidFill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～</a:t>
            </a:r>
            <a:r>
              <a:rPr lang="en-US" altLang="ja-JP" sz="1200" b="1" dirty="0">
                <a:solidFill>
                  <a:srgbClr val="2BAC6E"/>
                </a:solidFill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66.34</a:t>
            </a:r>
            <a:r>
              <a:rPr lang="ja-JP" altLang="en-US" sz="1200" b="1" dirty="0">
                <a:solidFill>
                  <a:srgbClr val="2BAC6E"/>
                </a:solidFill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㎡</a:t>
            </a:r>
            <a:endParaRPr lang="hr-HR" altLang="ja-JP" sz="1200" b="1" dirty="0">
              <a:solidFill>
                <a:srgbClr val="2BAC6E"/>
              </a:solidFill>
              <a:latin typeface="Hiragino Kaku Gothic StdN W7" charset="-128"/>
              <a:ea typeface="Hiragino Kaku Gothic StdN W7" charset="-128"/>
              <a:cs typeface="Hiragino Kaku Gothic StdN W7" charset="-128"/>
            </a:endParaRPr>
          </a:p>
          <a:p>
            <a:pPr algn="ctr">
              <a:lnSpc>
                <a:spcPct val="40000"/>
              </a:lnSpc>
            </a:pPr>
            <a:endParaRPr lang="hr-HR" altLang="ja-JP" sz="1200" b="1" dirty="0">
              <a:solidFill>
                <a:srgbClr val="2BAC6E"/>
              </a:solidFill>
              <a:latin typeface="Hiragino Kaku Gothic StdN W7" charset="-128"/>
              <a:ea typeface="Hiragino Kaku Gothic StdN W7" charset="-128"/>
              <a:cs typeface="Hiragino Kaku Gothic StdN W7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9369680" y="6088056"/>
            <a:ext cx="2987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solidFill>
                  <a:srgbClr val="2BAC6E"/>
                </a:solidFill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72,000</a:t>
            </a:r>
            <a:r>
              <a:rPr lang="ja-JP" altLang="en-US" sz="1600" b="1" dirty="0">
                <a:solidFill>
                  <a:srgbClr val="2BAC6E"/>
                </a:solidFill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円～</a:t>
            </a:r>
            <a:r>
              <a:rPr lang="en-US" altLang="ja-JP" sz="1600" b="1" dirty="0">
                <a:solidFill>
                  <a:srgbClr val="2BAC6E"/>
                </a:solidFill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112,000</a:t>
            </a:r>
            <a:r>
              <a:rPr lang="ja-JP" altLang="en-US" sz="1600" b="1" dirty="0">
                <a:solidFill>
                  <a:srgbClr val="2BAC6E"/>
                </a:solidFill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円</a:t>
            </a:r>
            <a:endParaRPr kumimoji="1" lang="ja-JP" altLang="en-US" sz="1600" dirty="0"/>
          </a:p>
        </p:txBody>
      </p:sp>
      <p:sp>
        <p:nvSpPr>
          <p:cNvPr id="68" name="正方形/長方形 67"/>
          <p:cNvSpPr/>
          <p:nvPr/>
        </p:nvSpPr>
        <p:spPr>
          <a:xfrm flipV="1">
            <a:off x="9231618" y="6494094"/>
            <a:ext cx="3263178" cy="308391"/>
          </a:xfrm>
          <a:prstGeom prst="rect">
            <a:avLst/>
          </a:prstGeom>
          <a:solidFill>
            <a:srgbClr val="2BAC6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515"/>
          </a:p>
        </p:txBody>
      </p:sp>
      <p:sp>
        <p:nvSpPr>
          <p:cNvPr id="70" name="正方形/長方形 69"/>
          <p:cNvSpPr/>
          <p:nvPr/>
        </p:nvSpPr>
        <p:spPr>
          <a:xfrm>
            <a:off x="9722222" y="6487186"/>
            <a:ext cx="688372" cy="29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90" dirty="0">
                <a:solidFill>
                  <a:schemeClr val="bg1"/>
                </a:solidFill>
                <a:latin typeface="Hiragino Kaku Gothic StdN W5" charset="-128"/>
                <a:ea typeface="Hiragino Kaku Gothic StdN W5" charset="-128"/>
                <a:cs typeface="Hiragino Kaku Gothic StdN W5" charset="-128"/>
              </a:rPr>
              <a:t>タイプ</a:t>
            </a:r>
          </a:p>
        </p:txBody>
      </p:sp>
      <p:sp>
        <p:nvSpPr>
          <p:cNvPr id="72" name="正方形/長方形 71"/>
          <p:cNvSpPr/>
          <p:nvPr/>
        </p:nvSpPr>
        <p:spPr>
          <a:xfrm>
            <a:off x="11272538" y="6487186"/>
            <a:ext cx="838017" cy="29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90" dirty="0">
                <a:solidFill>
                  <a:schemeClr val="bg1"/>
                </a:solidFill>
                <a:latin typeface="Hiragino Kaku Gothic StdN W5" charset="-128"/>
                <a:ea typeface="Hiragino Kaku Gothic StdN W5" charset="-128"/>
                <a:cs typeface="Hiragino Kaku Gothic StdN W5" charset="-128"/>
              </a:rPr>
              <a:t>専有面積</a:t>
            </a:r>
          </a:p>
        </p:txBody>
      </p:sp>
      <p:cxnSp>
        <p:nvCxnSpPr>
          <p:cNvPr id="74" name="直線コネクタ 73"/>
          <p:cNvCxnSpPr>
            <a:endCxn id="68" idx="0"/>
          </p:cNvCxnSpPr>
          <p:nvPr/>
        </p:nvCxnSpPr>
        <p:spPr>
          <a:xfrm flipV="1">
            <a:off x="10863207" y="6802485"/>
            <a:ext cx="0" cy="503701"/>
          </a:xfrm>
          <a:prstGeom prst="line">
            <a:avLst/>
          </a:prstGeom>
          <a:ln w="19050">
            <a:solidFill>
              <a:srgbClr val="2BAC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>
            <a:stCxn id="68" idx="0"/>
          </p:cNvCxnSpPr>
          <p:nvPr/>
        </p:nvCxnSpPr>
        <p:spPr>
          <a:xfrm flipV="1">
            <a:off x="10863207" y="6456138"/>
            <a:ext cx="0" cy="34634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正方形/長方形 77"/>
          <p:cNvSpPr/>
          <p:nvPr/>
        </p:nvSpPr>
        <p:spPr>
          <a:xfrm flipV="1">
            <a:off x="9231618" y="5711001"/>
            <a:ext cx="3263178" cy="308391"/>
          </a:xfrm>
          <a:prstGeom prst="rect">
            <a:avLst/>
          </a:prstGeom>
          <a:solidFill>
            <a:srgbClr val="2BAC6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515"/>
          </a:p>
        </p:txBody>
      </p:sp>
      <p:sp>
        <p:nvSpPr>
          <p:cNvPr id="71" name="正方形/長方形 70"/>
          <p:cNvSpPr/>
          <p:nvPr/>
        </p:nvSpPr>
        <p:spPr>
          <a:xfrm>
            <a:off x="10571188" y="5731924"/>
            <a:ext cx="568098" cy="29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90" dirty="0">
                <a:solidFill>
                  <a:schemeClr val="bg1"/>
                </a:solidFill>
                <a:latin typeface="Hiragino Kaku Gothic StdN W5" charset="-128"/>
                <a:ea typeface="Hiragino Kaku Gothic StdN W5" charset="-128"/>
                <a:cs typeface="Hiragino Kaku Gothic StdN W5" charset="-128"/>
              </a:rPr>
              <a:t>賃料</a:t>
            </a:r>
          </a:p>
        </p:txBody>
      </p:sp>
      <p:sp>
        <p:nvSpPr>
          <p:cNvPr id="89" name="サブタイトル 2"/>
          <p:cNvSpPr txBox="1">
            <a:spLocks/>
          </p:cNvSpPr>
          <p:nvPr/>
        </p:nvSpPr>
        <p:spPr>
          <a:xfrm>
            <a:off x="787175" y="4679798"/>
            <a:ext cx="2016740" cy="222473"/>
          </a:xfrm>
          <a:prstGeom prst="rect">
            <a:avLst/>
          </a:prstGeom>
        </p:spPr>
        <p:txBody>
          <a:bodyPr vert="horz" lIns="170688" tIns="85341" rIns="170688" bIns="85341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73"/>
              </a:lnSpc>
              <a:spcBef>
                <a:spcPts val="711"/>
              </a:spcBef>
            </a:pPr>
            <a:r>
              <a:rPr lang="en-US" altLang="ja-JP" sz="1100" b="1" dirty="0">
                <a:latin typeface="Hiragino Kaku Gothic StdN W6" charset="-128"/>
                <a:ea typeface="Hiragino Kaku Gothic StdN W6" charset="-128"/>
                <a:cs typeface="Hiragino Kaku Gothic StdN W6" charset="-128"/>
              </a:rPr>
              <a:t>Type1</a:t>
            </a:r>
            <a:r>
              <a:rPr lang="ja-JP" altLang="en-US" sz="1100" b="1" dirty="0">
                <a:latin typeface="Hiragino Kaku Gothic StdN W6" charset="-128"/>
                <a:ea typeface="Hiragino Kaku Gothic StdN W6" charset="-128"/>
                <a:cs typeface="Hiragino Kaku Gothic StdN W6" charset="-128"/>
              </a:rPr>
              <a:t>　</a:t>
            </a:r>
            <a:r>
              <a:rPr lang="en-US" altLang="ja-JP" sz="1100" b="1" dirty="0">
                <a:latin typeface="Hiragino Kaku Gothic StdN W6" charset="-128"/>
                <a:ea typeface="Hiragino Kaku Gothic StdN W6" charset="-128"/>
                <a:cs typeface="Hiragino Kaku Gothic StdN W6" charset="-128"/>
              </a:rPr>
              <a:t>2LDK</a:t>
            </a:r>
            <a:r>
              <a:rPr lang="ja-JP" altLang="en-US" sz="1100" b="1" dirty="0">
                <a:latin typeface="Hiragino Kaku Gothic StdN W6" charset="-128"/>
                <a:ea typeface="Hiragino Kaku Gothic StdN W6" charset="-128"/>
                <a:cs typeface="Hiragino Kaku Gothic StdN W6" charset="-128"/>
              </a:rPr>
              <a:t>　室内写真</a:t>
            </a:r>
            <a:endParaRPr lang="en-US" altLang="ja-JP" sz="1100" b="1" dirty="0">
              <a:latin typeface="Hiragino Kaku Gothic StdN W6" charset="-128"/>
              <a:ea typeface="Hiragino Kaku Gothic StdN W6" charset="-128"/>
              <a:cs typeface="Hiragino Kaku Gothic StdN W6" charset="-128"/>
            </a:endParaRPr>
          </a:p>
        </p:txBody>
      </p:sp>
      <p:sp>
        <p:nvSpPr>
          <p:cNvPr id="90" name="サブタイトル 2"/>
          <p:cNvSpPr txBox="1">
            <a:spLocks/>
          </p:cNvSpPr>
          <p:nvPr/>
        </p:nvSpPr>
        <p:spPr>
          <a:xfrm>
            <a:off x="4953392" y="4708312"/>
            <a:ext cx="2016740" cy="222473"/>
          </a:xfrm>
          <a:prstGeom prst="rect">
            <a:avLst/>
          </a:prstGeom>
        </p:spPr>
        <p:txBody>
          <a:bodyPr vert="horz" lIns="170688" tIns="85341" rIns="170688" bIns="85341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73"/>
              </a:lnSpc>
              <a:spcBef>
                <a:spcPts val="711"/>
              </a:spcBef>
            </a:pPr>
            <a:r>
              <a:rPr lang="ja-JP" altLang="en-US" sz="1100" b="1" dirty="0">
                <a:latin typeface="Hiragino Kaku Gothic StdN W6" charset="-128"/>
                <a:ea typeface="Hiragino Kaku Gothic StdN W6" charset="-128"/>
                <a:cs typeface="Hiragino Kaku Gothic StdN W6" charset="-128"/>
              </a:rPr>
              <a:t>中庭</a:t>
            </a:r>
          </a:p>
        </p:txBody>
      </p:sp>
      <p:sp>
        <p:nvSpPr>
          <p:cNvPr id="92" name="サブタイトル 2"/>
          <p:cNvSpPr txBox="1">
            <a:spLocks/>
          </p:cNvSpPr>
          <p:nvPr/>
        </p:nvSpPr>
        <p:spPr>
          <a:xfrm>
            <a:off x="1524663" y="6253295"/>
            <a:ext cx="1856577" cy="1166328"/>
          </a:xfrm>
          <a:prstGeom prst="rect">
            <a:avLst/>
          </a:prstGeom>
        </p:spPr>
        <p:txBody>
          <a:bodyPr vert="horz" lIns="170688" tIns="85341" rIns="170688" bIns="85341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b="1" dirty="0"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写真</a:t>
            </a:r>
            <a:endParaRPr lang="hr-HR" altLang="ja-JP" sz="800" b="1" dirty="0">
              <a:latin typeface="Hiragino Kaku Gothic StdN W7" charset="-128"/>
              <a:ea typeface="Hiragino Kaku Gothic StdN W7" charset="-128"/>
              <a:cs typeface="Hiragino Kaku Gothic StdN W7" charset="-128"/>
            </a:endParaRPr>
          </a:p>
        </p:txBody>
      </p:sp>
      <p:sp>
        <p:nvSpPr>
          <p:cNvPr id="110" name="正方形/長方形 109"/>
          <p:cNvSpPr/>
          <p:nvPr/>
        </p:nvSpPr>
        <p:spPr>
          <a:xfrm flipV="1">
            <a:off x="9227068" y="5715435"/>
            <a:ext cx="3267728" cy="1583734"/>
          </a:xfrm>
          <a:prstGeom prst="rect">
            <a:avLst/>
          </a:prstGeom>
          <a:noFill/>
          <a:ln w="19050">
            <a:solidFill>
              <a:srgbClr val="2BAC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515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C3DD492-9402-4525-82D0-A08971D807A3}"/>
              </a:ext>
            </a:extLst>
          </p:cNvPr>
          <p:cNvSpPr txBox="1"/>
          <p:nvPr/>
        </p:nvSpPr>
        <p:spPr>
          <a:xfrm>
            <a:off x="466971" y="1384358"/>
            <a:ext cx="85549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400" dirty="0">
                <a:latin typeface="MS Gothic" charset="-128"/>
                <a:ea typeface="MS Gothic" charset="-128"/>
                <a:cs typeface="MS Gothic" charset="-128"/>
              </a:rPr>
              <a:t>小原田の</a:t>
            </a:r>
            <a:r>
              <a:rPr lang="ja-JP" altLang="en-US" sz="1400" dirty="0">
                <a:latin typeface="MS Gothic" charset="-128"/>
                <a:ea typeface="MS Gothic" charset="-128"/>
                <a:cs typeface="MS Gothic" charset="-128"/>
              </a:rPr>
              <a:t>里にある香久山</a:t>
            </a:r>
            <a:r>
              <a:rPr lang="ja-JP" altLang="ja-JP" sz="1400" dirty="0">
                <a:latin typeface="MS Gothic" charset="-128"/>
                <a:ea typeface="MS Gothic" charset="-128"/>
                <a:cs typeface="MS Gothic" charset="-128"/>
              </a:rPr>
              <a:t>の原風景、緑に包まれた温もりのある暮らし。そこで</a:t>
            </a:r>
            <a:r>
              <a:rPr lang="ja-JP" altLang="en-US" sz="1400" dirty="0">
                <a:latin typeface="MS Gothic" charset="-128"/>
                <a:ea typeface="MS Gothic" charset="-128"/>
                <a:cs typeface="MS Gothic" charset="-128"/>
              </a:rPr>
              <a:t>育まれていく日常の緩やかな繋がり。</a:t>
            </a:r>
            <a:r>
              <a:rPr lang="ja-JP" altLang="ja-JP" sz="1400" dirty="0">
                <a:latin typeface="MS Gothic" charset="-128"/>
                <a:ea typeface="MS Gothic" charset="-128"/>
                <a:cs typeface="MS Gothic" charset="-128"/>
              </a:rPr>
              <a:t>炉を囲むように共に寄り添</a:t>
            </a:r>
            <a:r>
              <a:rPr lang="ja-JP" altLang="en-US" sz="1400" dirty="0">
                <a:latin typeface="MS Gothic" charset="-128"/>
                <a:ea typeface="MS Gothic" charset="-128"/>
                <a:cs typeface="MS Gothic" charset="-128"/>
              </a:rPr>
              <a:t>いながら</a:t>
            </a:r>
            <a:r>
              <a:rPr lang="ja-JP" altLang="ja-JP" sz="1400" dirty="0">
                <a:latin typeface="MS Gothic" charset="-128"/>
                <a:ea typeface="MS Gothic" charset="-128"/>
                <a:cs typeface="MS Gothic" charset="-128"/>
              </a:rPr>
              <a:t>暮ら</a:t>
            </a:r>
            <a:r>
              <a:rPr lang="ja-JP" altLang="en-US" sz="1400" dirty="0">
                <a:latin typeface="MS Gothic" charset="-128"/>
                <a:ea typeface="MS Gothic" charset="-128"/>
                <a:cs typeface="MS Gothic" charset="-128"/>
              </a:rPr>
              <a:t>してく</a:t>
            </a:r>
            <a:r>
              <a:rPr lang="ja-JP" altLang="ja-JP" sz="1400" dirty="0">
                <a:latin typeface="MS Gothic" charset="-128"/>
                <a:ea typeface="MS Gothic" charset="-128"/>
                <a:cs typeface="MS Gothic" charset="-128"/>
              </a:rPr>
              <a:t>仲間を募集します。</a:t>
            </a:r>
          </a:p>
          <a:p>
            <a:endParaRPr kumimoji="1" lang="ja-JP" altLang="en-US" sz="1400" dirty="0">
              <a:latin typeface="MS Gothic" charset="-128"/>
              <a:ea typeface="MS Gothic" charset="-128"/>
              <a:cs typeface="MS Gothic" charset="-128"/>
            </a:endParaRPr>
          </a:p>
        </p:txBody>
      </p:sp>
      <p:pic>
        <p:nvPicPr>
          <p:cNvPr id="3" name="図 2" descr="建物, 屋外, 足場, 立つ が含まれている画像&#10;&#10;自動的に生成された説明">
            <a:extLst>
              <a:ext uri="{FF2B5EF4-FFF2-40B4-BE49-F238E27FC236}">
                <a16:creationId xmlns:a16="http://schemas.microsoft.com/office/drawing/2014/main" id="{7093DB4C-5D87-43EC-997E-3DB86A8261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678" y="5139770"/>
            <a:ext cx="4117585" cy="2632736"/>
          </a:xfrm>
          <a:prstGeom prst="rect">
            <a:avLst/>
          </a:prstGeom>
        </p:spPr>
      </p:pic>
      <p:sp>
        <p:nvSpPr>
          <p:cNvPr id="50" name="サブタイトル 2">
            <a:extLst>
              <a:ext uri="{FF2B5EF4-FFF2-40B4-BE49-F238E27FC236}">
                <a16:creationId xmlns:a16="http://schemas.microsoft.com/office/drawing/2014/main" id="{915D7A59-7DB3-4E8D-BBB4-8F460697449C}"/>
              </a:ext>
            </a:extLst>
          </p:cNvPr>
          <p:cNvSpPr txBox="1">
            <a:spLocks/>
          </p:cNvSpPr>
          <p:nvPr/>
        </p:nvSpPr>
        <p:spPr>
          <a:xfrm>
            <a:off x="347201" y="7894547"/>
            <a:ext cx="4271846" cy="276410"/>
          </a:xfrm>
          <a:prstGeom prst="rect">
            <a:avLst/>
          </a:prstGeom>
        </p:spPr>
        <p:txBody>
          <a:bodyPr vert="horz" lIns="170688" tIns="85341" rIns="170688" bIns="85341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73"/>
              </a:lnSpc>
              <a:spcBef>
                <a:spcPts val="711"/>
              </a:spcBef>
            </a:pPr>
            <a:r>
              <a:rPr lang="ja-JP" altLang="en-US" sz="1100" b="1" dirty="0">
                <a:latin typeface="Hiragino Kaku Gothic StdN W6" charset="-128"/>
                <a:ea typeface="Hiragino Kaku Gothic StdN W6" charset="-128"/>
                <a:cs typeface="Hiragino Kaku Gothic StdN W6" charset="-128"/>
              </a:rPr>
              <a:t>上棟式の様子（動画）ＱＲ　</a:t>
            </a:r>
            <a:r>
              <a:rPr lang="en-US" altLang="ja-JP" sz="1100" b="1" dirty="0">
                <a:latin typeface="Hiragino Kaku Gothic StdN W6" charset="-128"/>
                <a:ea typeface="Hiragino Kaku Gothic StdN W6" charset="-128"/>
                <a:cs typeface="Hiragino Kaku Gothic StdN W6" charset="-128"/>
              </a:rPr>
              <a:t>https://vimeo.com/369762547</a:t>
            </a:r>
            <a:endParaRPr lang="ja-JP" altLang="en-US" sz="1100" b="1" dirty="0">
              <a:latin typeface="Hiragino Kaku Gothic StdN W6" charset="-128"/>
              <a:ea typeface="Hiragino Kaku Gothic StdN W6" charset="-128"/>
              <a:cs typeface="Hiragino Kaku Gothic StdN W6" charset="-128"/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22EB2485-BF21-4D31-8866-30B4430A538D}"/>
              </a:ext>
            </a:extLst>
          </p:cNvPr>
          <p:cNvSpPr/>
          <p:nvPr/>
        </p:nvSpPr>
        <p:spPr>
          <a:xfrm flipV="1">
            <a:off x="9231618" y="4544888"/>
            <a:ext cx="3267728" cy="401373"/>
          </a:xfrm>
          <a:prstGeom prst="rect">
            <a:avLst/>
          </a:prstGeom>
          <a:solidFill>
            <a:srgbClr val="2BAC6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515"/>
          </a:p>
        </p:txBody>
      </p:sp>
      <p:sp>
        <p:nvSpPr>
          <p:cNvPr id="54" name="サブタイトル 2">
            <a:extLst>
              <a:ext uri="{FF2B5EF4-FFF2-40B4-BE49-F238E27FC236}">
                <a16:creationId xmlns:a16="http://schemas.microsoft.com/office/drawing/2014/main" id="{10844FF4-5C14-4C33-95CF-1F17EF0EBCC5}"/>
              </a:ext>
            </a:extLst>
          </p:cNvPr>
          <p:cNvSpPr txBox="1">
            <a:spLocks/>
          </p:cNvSpPr>
          <p:nvPr/>
        </p:nvSpPr>
        <p:spPr>
          <a:xfrm>
            <a:off x="9253223" y="4564553"/>
            <a:ext cx="1317966" cy="398198"/>
          </a:xfrm>
          <a:prstGeom prst="rect">
            <a:avLst/>
          </a:prstGeom>
        </p:spPr>
        <p:txBody>
          <a:bodyPr vert="horz" lIns="170688" tIns="85341" rIns="170688" bIns="85341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altLang="ja-JP" sz="1292" b="1" dirty="0">
                <a:solidFill>
                  <a:schemeClr val="bg1"/>
                </a:solidFill>
                <a:latin typeface="Hiragino Kaku Gothic StdN W6" charset="-128"/>
                <a:ea typeface="Hiragino Kaku Gothic StdN W6" charset="-128"/>
                <a:cs typeface="Hiragino Kaku Gothic StdN W6" charset="-128"/>
              </a:rPr>
              <a:t>Spec/</a:t>
            </a:r>
            <a:r>
              <a:rPr lang="ja-JP" altLang="en-US" sz="1292" b="1" dirty="0">
                <a:solidFill>
                  <a:schemeClr val="bg1"/>
                </a:solidFill>
                <a:latin typeface="Hiragino Kaku Gothic StdN W6" charset="-128"/>
                <a:ea typeface="Hiragino Kaku Gothic StdN W6" charset="-128"/>
                <a:cs typeface="Hiragino Kaku Gothic StdN W6" charset="-128"/>
              </a:rPr>
              <a:t>仕様</a:t>
            </a:r>
            <a:endParaRPr lang="de-DE" altLang="ja-JP" sz="1292" b="1" dirty="0">
              <a:solidFill>
                <a:schemeClr val="bg1"/>
              </a:solidFill>
              <a:latin typeface="Hiragino Kaku Gothic StdN W6" charset="-128"/>
              <a:ea typeface="Hiragino Kaku Gothic StdN W6" charset="-128"/>
              <a:cs typeface="Hiragino Kaku Gothic StdN W6" charset="-128"/>
            </a:endParaRPr>
          </a:p>
        </p:txBody>
      </p:sp>
      <p:sp>
        <p:nvSpPr>
          <p:cNvPr id="55" name="サブタイトル 2">
            <a:extLst>
              <a:ext uri="{FF2B5EF4-FFF2-40B4-BE49-F238E27FC236}">
                <a16:creationId xmlns:a16="http://schemas.microsoft.com/office/drawing/2014/main" id="{D41B5685-4FF8-407B-9FB8-9AA3673887D4}"/>
              </a:ext>
            </a:extLst>
          </p:cNvPr>
          <p:cNvSpPr txBox="1">
            <a:spLocks/>
          </p:cNvSpPr>
          <p:nvPr/>
        </p:nvSpPr>
        <p:spPr>
          <a:xfrm>
            <a:off x="9236315" y="4975789"/>
            <a:ext cx="3334972" cy="675514"/>
          </a:xfrm>
          <a:prstGeom prst="rect">
            <a:avLst/>
          </a:prstGeom>
        </p:spPr>
        <p:txBody>
          <a:bodyPr vert="horz" lIns="170688" tIns="85341" rIns="170688" bIns="85341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200"/>
              </a:lnSpc>
              <a:spcBef>
                <a:spcPts val="711"/>
              </a:spcBef>
            </a:pPr>
            <a:r>
              <a:rPr lang="ja-JP" altLang="en-US" sz="910" dirty="0">
                <a:ea typeface="Hiragino Kaku Gothic StdN W4"/>
              </a:rPr>
              <a:t>全戸中庭向き／無垢フローリング／オリジナルキッチン／２口</a:t>
            </a:r>
            <a:r>
              <a:rPr lang="en-US" altLang="ja-JP" sz="910" dirty="0">
                <a:ea typeface="Hiragino Kaku Gothic StdN W4"/>
              </a:rPr>
              <a:t>IH</a:t>
            </a:r>
            <a:r>
              <a:rPr lang="ja-JP" altLang="en-US" sz="910" dirty="0">
                <a:ea typeface="Hiragino Kaku Gothic StdN W4"/>
              </a:rPr>
              <a:t>コンロ／ 洗面台／室内洗濯機置場／浴室追炊機能／エアコン</a:t>
            </a:r>
            <a:r>
              <a:rPr lang="en-US" altLang="ja-JP" sz="910" dirty="0">
                <a:ea typeface="Hiragino Kaku Gothic StdN W4"/>
              </a:rPr>
              <a:t>1</a:t>
            </a:r>
            <a:r>
              <a:rPr lang="ja-JP" altLang="en-US" sz="910" dirty="0">
                <a:ea typeface="Hiragino Kaku Gothic StdN W4"/>
              </a:rPr>
              <a:t>台／ウォシュレット／浴室換気暖房乾燥機</a:t>
            </a:r>
            <a:r>
              <a:rPr lang="en-US" altLang="ja-JP" sz="910" dirty="0">
                <a:ea typeface="Hiragino Kaku Gothic StdN W4"/>
              </a:rPr>
              <a:t>/</a:t>
            </a:r>
            <a:r>
              <a:rPr lang="ja-JP" altLang="en-US" sz="910" dirty="0">
                <a:ea typeface="Hiragino Kaku Gothic StdN W4"/>
              </a:rPr>
              <a:t>ガスコンセント</a:t>
            </a:r>
            <a:endParaRPr lang="en-US" altLang="ja-JP" sz="910" dirty="0">
              <a:ea typeface="Hiragino Kaku Gothic StdN W4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518" y="8313872"/>
            <a:ext cx="12479698" cy="953953"/>
          </a:xfrm>
          <a:prstGeom prst="rect">
            <a:avLst/>
          </a:prstGeom>
        </p:spPr>
      </p:pic>
      <p:sp>
        <p:nvSpPr>
          <p:cNvPr id="56" name="サブタイトル 2">
            <a:extLst>
              <a:ext uri="{FF2B5EF4-FFF2-40B4-BE49-F238E27FC236}">
                <a16:creationId xmlns:a16="http://schemas.microsoft.com/office/drawing/2014/main" id="{963A80F3-A323-4C2F-A310-FED1102419A6}"/>
              </a:ext>
            </a:extLst>
          </p:cNvPr>
          <p:cNvSpPr txBox="1">
            <a:spLocks/>
          </p:cNvSpPr>
          <p:nvPr/>
        </p:nvSpPr>
        <p:spPr>
          <a:xfrm>
            <a:off x="4953392" y="7894548"/>
            <a:ext cx="4046182" cy="243598"/>
          </a:xfrm>
          <a:prstGeom prst="rect">
            <a:avLst/>
          </a:prstGeom>
        </p:spPr>
        <p:txBody>
          <a:bodyPr vert="horz" lIns="170688" tIns="85341" rIns="170688" bIns="85341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73"/>
              </a:lnSpc>
              <a:spcBef>
                <a:spcPts val="711"/>
              </a:spcBef>
            </a:pPr>
            <a:r>
              <a:rPr lang="ja-JP" altLang="en-US" sz="1100" b="1" dirty="0">
                <a:latin typeface="Hiragino Kaku Gothic StdN W6" charset="-128"/>
                <a:ea typeface="Hiragino Kaku Gothic StdN W6" charset="-128"/>
                <a:cs typeface="Hiragino Kaku Gothic StdN W6" charset="-128"/>
              </a:rPr>
              <a:t>入居者インタビュー記事　</a:t>
            </a:r>
            <a:r>
              <a:rPr lang="en-US" altLang="ja-JP" sz="1100" b="1" dirty="0">
                <a:latin typeface="Hiragino Kaku Gothic StdN W6" charset="-128"/>
                <a:ea typeface="Hiragino Kaku Gothic StdN W6" charset="-128"/>
                <a:cs typeface="Hiragino Kaku Gothic StdN W6" charset="-128"/>
              </a:rPr>
              <a:t>QR</a:t>
            </a:r>
            <a:r>
              <a:rPr lang="ja-JP" altLang="en-US" sz="1100" b="1" dirty="0">
                <a:latin typeface="Hiragino Kaku Gothic StdN W6" charset="-128"/>
                <a:ea typeface="Hiragino Kaku Gothic StdN W6" charset="-128"/>
                <a:cs typeface="Hiragino Kaku Gothic StdN W6" charset="-128"/>
              </a:rPr>
              <a:t>　ブルースタジオ </a:t>
            </a:r>
            <a:r>
              <a:rPr lang="en-US" altLang="ja-JP" sz="1100" b="1" dirty="0">
                <a:latin typeface="Hiragino Kaku Gothic StdN W6" charset="-128"/>
                <a:ea typeface="Hiragino Kaku Gothic StdN W6" charset="-128"/>
                <a:cs typeface="Hiragino Kaku Gothic StdN W6" charset="-128"/>
              </a:rPr>
              <a:t>INSIDE</a:t>
            </a:r>
            <a:r>
              <a:rPr lang="ja-JP" altLang="en-US" sz="1100" b="1" dirty="0">
                <a:latin typeface="Hiragino Kaku Gothic StdN W6" charset="-128"/>
                <a:ea typeface="Hiragino Kaku Gothic StdN W6" charset="-128"/>
                <a:cs typeface="Hiragino Kaku Gothic StdN W6" charset="-128"/>
              </a:rPr>
              <a:t>　</a:t>
            </a:r>
          </a:p>
        </p:txBody>
      </p:sp>
      <p:pic>
        <p:nvPicPr>
          <p:cNvPr id="15" name="図 14" descr="フェンスに囲まれた家&#10;&#10;中程度の精度で自動的に生成された説明">
            <a:extLst>
              <a:ext uri="{FF2B5EF4-FFF2-40B4-BE49-F238E27FC236}">
                <a16:creationId xmlns:a16="http://schemas.microsoft.com/office/drawing/2014/main" id="{44B155CB-1A44-4089-A43E-D2301CF188B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6237" y="1950923"/>
            <a:ext cx="3580778" cy="2685584"/>
          </a:xfrm>
          <a:prstGeom prst="rect">
            <a:avLst/>
          </a:prstGeom>
        </p:spPr>
      </p:pic>
      <p:pic>
        <p:nvPicPr>
          <p:cNvPr id="17" name="図 16" descr="窓のある部屋&#10;&#10;自動的に生成された説明">
            <a:extLst>
              <a:ext uri="{FF2B5EF4-FFF2-40B4-BE49-F238E27FC236}">
                <a16:creationId xmlns:a16="http://schemas.microsoft.com/office/drawing/2014/main" id="{19F43229-4936-4C64-A0B1-069C2306B8F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175" y="1944660"/>
            <a:ext cx="3562673" cy="2672005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D8808659-855A-4B5D-B1C1-324B42C59567}"/>
              </a:ext>
            </a:extLst>
          </p:cNvPr>
          <p:cNvSpPr txBox="1"/>
          <p:nvPr/>
        </p:nvSpPr>
        <p:spPr>
          <a:xfrm>
            <a:off x="7708836" y="4715022"/>
            <a:ext cx="12907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/>
              <a:t>Photo by </a:t>
            </a:r>
            <a:r>
              <a:rPr lang="ja-JP" altLang="en-US" sz="1100" dirty="0"/>
              <a:t>千葉顕弥</a:t>
            </a:r>
            <a:endParaRPr kumimoji="1" lang="ja-JP" altLang="en-US" sz="1100" dirty="0"/>
          </a:p>
        </p:txBody>
      </p:sp>
      <p:pic>
        <p:nvPicPr>
          <p:cNvPr id="6" name="図 5" descr="部屋の中にいる女性&#10;&#10;自動的に生成された説明">
            <a:extLst>
              <a:ext uri="{FF2B5EF4-FFF2-40B4-BE49-F238E27FC236}">
                <a16:creationId xmlns:a16="http://schemas.microsoft.com/office/drawing/2014/main" id="{CC17D586-8105-4169-B869-5FA40878AB2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391" y="5206530"/>
            <a:ext cx="3848963" cy="2565975"/>
          </a:xfrm>
          <a:prstGeom prst="rect">
            <a:avLst/>
          </a:prstGeom>
        </p:spPr>
      </p:pic>
      <p:pic>
        <p:nvPicPr>
          <p:cNvPr id="19" name="図 18" descr="QR コード&#10;&#10;自動的に生成された説明">
            <a:extLst>
              <a:ext uri="{FF2B5EF4-FFF2-40B4-BE49-F238E27FC236}">
                <a16:creationId xmlns:a16="http://schemas.microsoft.com/office/drawing/2014/main" id="{68484ABC-9C08-4989-8DC0-D89C71129C0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852" y="7014144"/>
            <a:ext cx="668954" cy="668954"/>
          </a:xfrm>
          <a:prstGeom prst="rect">
            <a:avLst/>
          </a:prstGeom>
        </p:spPr>
      </p:pic>
      <p:sp>
        <p:nvSpPr>
          <p:cNvPr id="7" name="サブタイトル 2">
            <a:extLst>
              <a:ext uri="{FF2B5EF4-FFF2-40B4-BE49-F238E27FC236}">
                <a16:creationId xmlns:a16="http://schemas.microsoft.com/office/drawing/2014/main" id="{40523C81-12EE-7549-5811-9CFBB65F08D2}"/>
              </a:ext>
            </a:extLst>
          </p:cNvPr>
          <p:cNvSpPr txBox="1">
            <a:spLocks/>
          </p:cNvSpPr>
          <p:nvPr/>
        </p:nvSpPr>
        <p:spPr>
          <a:xfrm>
            <a:off x="6034431" y="134411"/>
            <a:ext cx="2765219" cy="398198"/>
          </a:xfrm>
          <a:prstGeom prst="rect">
            <a:avLst/>
          </a:prstGeom>
        </p:spPr>
        <p:txBody>
          <a:bodyPr vert="horz" lIns="170688" tIns="85341" rIns="170688" bIns="85341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292" b="1" dirty="0">
                <a:latin typeface="Hiragino Kaku Gothic StdN W6" charset="-128"/>
                <a:ea typeface="Hiragino Kaku Gothic StdN W6" charset="-128"/>
                <a:cs typeface="Hiragino Kaku Gothic StdN W6" charset="-128"/>
              </a:rPr>
              <a:t>第４２回 東北建築賞 作品賞</a:t>
            </a:r>
            <a:endParaRPr lang="en-US" altLang="ja-JP" sz="1292" b="1" dirty="0">
              <a:latin typeface="Hiragino Kaku Gothic StdN W6" charset="-128"/>
              <a:ea typeface="Hiragino Kaku Gothic StdN W6" charset="-128"/>
              <a:cs typeface="Hiragino Kaku Gothic StdN W6" charset="-128"/>
            </a:endParaRPr>
          </a:p>
        </p:txBody>
      </p:sp>
      <p:sp>
        <p:nvSpPr>
          <p:cNvPr id="8" name="サブタイトル 2">
            <a:extLst>
              <a:ext uri="{FF2B5EF4-FFF2-40B4-BE49-F238E27FC236}">
                <a16:creationId xmlns:a16="http://schemas.microsoft.com/office/drawing/2014/main" id="{5BD43487-262F-C8B8-E083-77D9665AAB1C}"/>
              </a:ext>
            </a:extLst>
          </p:cNvPr>
          <p:cNvSpPr txBox="1">
            <a:spLocks/>
          </p:cNvSpPr>
          <p:nvPr/>
        </p:nvSpPr>
        <p:spPr>
          <a:xfrm>
            <a:off x="6027059" y="400031"/>
            <a:ext cx="3187497" cy="398198"/>
          </a:xfrm>
          <a:prstGeom prst="rect">
            <a:avLst/>
          </a:prstGeom>
        </p:spPr>
        <p:txBody>
          <a:bodyPr vert="horz" lIns="170688" tIns="85341" rIns="170688" bIns="85341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292" b="1" dirty="0">
                <a:latin typeface="Hiragino Kaku Gothic StdN W6" charset="-128"/>
                <a:ea typeface="Hiragino Kaku Gothic StdN W6" charset="-128"/>
                <a:cs typeface="Hiragino Kaku Gothic StdN W6" charset="-128"/>
              </a:rPr>
              <a:t>第３８回 福島県建築文化賞 優秀賞</a:t>
            </a:r>
            <a:endParaRPr lang="en-US" altLang="ja-JP" sz="1292" b="1" dirty="0">
              <a:latin typeface="Hiragino Kaku Gothic StdN W6" charset="-128"/>
              <a:ea typeface="Hiragino Kaku Gothic StdN W6" charset="-128"/>
              <a:cs typeface="Hiragino Kaku Gothic StdN W6" charset="-128"/>
            </a:endParaRPr>
          </a:p>
        </p:txBody>
      </p:sp>
      <p:sp>
        <p:nvSpPr>
          <p:cNvPr id="13" name="サブタイトル 2">
            <a:extLst>
              <a:ext uri="{FF2B5EF4-FFF2-40B4-BE49-F238E27FC236}">
                <a16:creationId xmlns:a16="http://schemas.microsoft.com/office/drawing/2014/main" id="{E84217C3-9036-2224-440B-14F8F6B23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7290" y="69094"/>
            <a:ext cx="2765219" cy="262932"/>
          </a:xfrm>
        </p:spPr>
        <p:txBody>
          <a:bodyPr>
            <a:noAutofit/>
          </a:bodyPr>
          <a:lstStyle/>
          <a:p>
            <a:pPr algn="l"/>
            <a:r>
              <a:rPr lang="en-US" altLang="ja-JP" sz="1600" b="1" dirty="0">
                <a:solidFill>
                  <a:srgbClr val="FF0000"/>
                </a:solidFill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Type1</a:t>
            </a:r>
            <a:r>
              <a:rPr lang="ja-JP" altLang="en-US" sz="1600" b="1" dirty="0">
                <a:solidFill>
                  <a:srgbClr val="FF0000"/>
                </a:solidFill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  </a:t>
            </a:r>
            <a:r>
              <a:rPr lang="en-US" altLang="ja-JP" sz="1600" b="1" dirty="0">
                <a:solidFill>
                  <a:srgbClr val="FF0000"/>
                </a:solidFill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2LDK 1F</a:t>
            </a:r>
            <a:r>
              <a:rPr lang="ja-JP" altLang="en-US" sz="1600" b="1" dirty="0">
                <a:solidFill>
                  <a:srgbClr val="FF0000"/>
                </a:solidFill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 </a:t>
            </a:r>
            <a:endParaRPr lang="en-US" altLang="ja-JP" sz="1600" b="1" dirty="0">
              <a:solidFill>
                <a:srgbClr val="FF0000"/>
              </a:solidFill>
              <a:latin typeface="Hiragino Kaku Gothic StdN W7" charset="-128"/>
              <a:ea typeface="Hiragino Kaku Gothic StdN W7" charset="-128"/>
              <a:cs typeface="Hiragino Kaku Gothic StdN W7" charset="-128"/>
            </a:endParaRPr>
          </a:p>
        </p:txBody>
      </p:sp>
      <p:sp>
        <p:nvSpPr>
          <p:cNvPr id="4" name="サブタイトル 2">
            <a:extLst>
              <a:ext uri="{FF2B5EF4-FFF2-40B4-BE49-F238E27FC236}">
                <a16:creationId xmlns:a16="http://schemas.microsoft.com/office/drawing/2014/main" id="{C1EC88A1-EACB-0A1B-6ABC-CB3CB953EE1C}"/>
              </a:ext>
            </a:extLst>
          </p:cNvPr>
          <p:cNvSpPr txBox="1">
            <a:spLocks/>
          </p:cNvSpPr>
          <p:nvPr/>
        </p:nvSpPr>
        <p:spPr>
          <a:xfrm>
            <a:off x="3847290" y="336105"/>
            <a:ext cx="2765219" cy="262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kumimoji="1"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600" b="1" dirty="0">
                <a:solidFill>
                  <a:srgbClr val="FF0000"/>
                </a:solidFill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Type2</a:t>
            </a:r>
            <a:r>
              <a:rPr lang="ja-JP" altLang="en-US" sz="1600" b="1" dirty="0">
                <a:solidFill>
                  <a:srgbClr val="FF0000"/>
                </a:solidFill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  </a:t>
            </a:r>
            <a:r>
              <a:rPr lang="en-US" altLang="ja-JP" sz="1600" b="1" dirty="0">
                <a:solidFill>
                  <a:srgbClr val="FF0000"/>
                </a:solidFill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2LDK 1F</a:t>
            </a:r>
            <a:r>
              <a:rPr lang="ja-JP" altLang="en-US" sz="1600" b="1" dirty="0">
                <a:solidFill>
                  <a:srgbClr val="FF0000"/>
                </a:solidFill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 </a:t>
            </a:r>
            <a:endParaRPr lang="en-US" altLang="ja-JP" sz="1600" b="1" dirty="0">
              <a:solidFill>
                <a:srgbClr val="FF0000"/>
              </a:solidFill>
              <a:latin typeface="Hiragino Kaku Gothic StdN W7" charset="-128"/>
              <a:ea typeface="Hiragino Kaku Gothic StdN W7" charset="-128"/>
              <a:cs typeface="Hiragino Kaku Gothic StdN W7" charset="-128"/>
            </a:endParaRPr>
          </a:p>
        </p:txBody>
      </p:sp>
      <p:sp>
        <p:nvSpPr>
          <p:cNvPr id="16" name="サブタイトル 2">
            <a:extLst>
              <a:ext uri="{FF2B5EF4-FFF2-40B4-BE49-F238E27FC236}">
                <a16:creationId xmlns:a16="http://schemas.microsoft.com/office/drawing/2014/main" id="{68210574-A44D-C8CE-327F-5D2E9503611D}"/>
              </a:ext>
            </a:extLst>
          </p:cNvPr>
          <p:cNvSpPr txBox="1">
            <a:spLocks/>
          </p:cNvSpPr>
          <p:nvPr/>
        </p:nvSpPr>
        <p:spPr>
          <a:xfrm>
            <a:off x="3847290" y="602709"/>
            <a:ext cx="2765219" cy="262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kumimoji="1"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600" b="1" dirty="0">
                <a:solidFill>
                  <a:srgbClr val="FF0000"/>
                </a:solidFill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Type4</a:t>
            </a:r>
            <a:r>
              <a:rPr lang="ja-JP" altLang="en-US" sz="1600" b="1" dirty="0">
                <a:solidFill>
                  <a:srgbClr val="FF0000"/>
                </a:solidFill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  </a:t>
            </a:r>
            <a:r>
              <a:rPr lang="en-US" altLang="ja-JP" sz="1600" b="1" dirty="0">
                <a:solidFill>
                  <a:srgbClr val="FF0000"/>
                </a:solidFill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1LDK 1F</a:t>
            </a:r>
            <a:r>
              <a:rPr lang="ja-JP" altLang="en-US" sz="1600" b="1" dirty="0">
                <a:solidFill>
                  <a:srgbClr val="FF0000"/>
                </a:solidFill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 </a:t>
            </a:r>
            <a:r>
              <a:rPr lang="en-US" altLang="ja-JP" sz="1600" b="1" dirty="0">
                <a:solidFill>
                  <a:srgbClr val="FF0000"/>
                </a:solidFill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､2F</a:t>
            </a:r>
          </a:p>
        </p:txBody>
      </p:sp>
      <p:sp>
        <p:nvSpPr>
          <p:cNvPr id="18" name="サブタイトル 2">
            <a:extLst>
              <a:ext uri="{FF2B5EF4-FFF2-40B4-BE49-F238E27FC236}">
                <a16:creationId xmlns:a16="http://schemas.microsoft.com/office/drawing/2014/main" id="{5C1796A4-BDFB-806C-AE2D-D14AA08A2200}"/>
              </a:ext>
            </a:extLst>
          </p:cNvPr>
          <p:cNvSpPr txBox="1">
            <a:spLocks/>
          </p:cNvSpPr>
          <p:nvPr/>
        </p:nvSpPr>
        <p:spPr>
          <a:xfrm>
            <a:off x="3103542" y="64343"/>
            <a:ext cx="2765219" cy="262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kumimoji="1"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600" b="1" dirty="0">
                <a:solidFill>
                  <a:srgbClr val="FF0000"/>
                </a:solidFill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Rent</a:t>
            </a:r>
          </a:p>
        </p:txBody>
      </p:sp>
    </p:spTree>
    <p:extLst>
      <p:ext uri="{BB962C8B-B14F-4D97-AF65-F5344CB8AC3E}">
        <p14:creationId xmlns:p14="http://schemas.microsoft.com/office/powerpoint/2010/main" val="1290992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サブタイトル 2"/>
          <p:cNvSpPr txBox="1">
            <a:spLocks/>
          </p:cNvSpPr>
          <p:nvPr/>
        </p:nvSpPr>
        <p:spPr>
          <a:xfrm>
            <a:off x="10871712" y="9977152"/>
            <a:ext cx="865261" cy="477108"/>
          </a:xfrm>
          <a:prstGeom prst="rect">
            <a:avLst/>
          </a:prstGeom>
        </p:spPr>
        <p:txBody>
          <a:bodyPr vert="horz" lIns="170688" tIns="85341" rIns="170688" bIns="85341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551" b="1" dirty="0">
                <a:solidFill>
                  <a:srgbClr val="2BAC6E"/>
                </a:solidFill>
                <a:latin typeface="Hiragino Kaku Gothic StdN W6" charset="-128"/>
                <a:ea typeface="Hiragino Kaku Gothic StdN W6" charset="-128"/>
                <a:cs typeface="Hiragino Kaku Gothic StdN W6" charset="-128"/>
              </a:rPr>
              <a:t>Mail</a:t>
            </a:r>
            <a:endParaRPr lang="ja-JP" altLang="en-US" sz="1551" b="1" dirty="0">
              <a:solidFill>
                <a:srgbClr val="2BAC6E"/>
              </a:solidFill>
              <a:latin typeface="Hiragino Kaku Gothic StdN W6" charset="-128"/>
              <a:ea typeface="Hiragino Kaku Gothic StdN W6" charset="-128"/>
              <a:cs typeface="Hiragino Kaku Gothic StdN W6" charset="-128"/>
            </a:endParaRPr>
          </a:p>
        </p:txBody>
      </p:sp>
      <p:sp>
        <p:nvSpPr>
          <p:cNvPr id="57" name="サブタイトル 2"/>
          <p:cNvSpPr txBox="1">
            <a:spLocks/>
          </p:cNvSpPr>
          <p:nvPr/>
        </p:nvSpPr>
        <p:spPr>
          <a:xfrm>
            <a:off x="4286195" y="11531754"/>
            <a:ext cx="3733122" cy="263119"/>
          </a:xfrm>
          <a:prstGeom prst="rect">
            <a:avLst/>
          </a:prstGeom>
        </p:spPr>
        <p:txBody>
          <a:bodyPr vert="horz" lIns="118169" tIns="59084" rIns="118169" bIns="59084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40000"/>
              </a:lnSpc>
            </a:pPr>
            <a:r>
              <a:rPr lang="en-US" altLang="ja-JP" sz="1292" dirty="0">
                <a:solidFill>
                  <a:srgbClr val="2BAC6E"/>
                </a:solidFill>
                <a:latin typeface="Hiragino Kaku Gothic StdN W4" charset="-128"/>
                <a:ea typeface="Hiragino Kaku Gothic StdN W4" charset="-128"/>
                <a:cs typeface="Hiragino Kaku Gothic StdN W4" charset="-128"/>
              </a:rPr>
              <a:t>Type2</a:t>
            </a:r>
            <a:r>
              <a:rPr lang="ja-JP" altLang="en-US" sz="1292" dirty="0">
                <a:solidFill>
                  <a:srgbClr val="2BAC6E"/>
                </a:solidFill>
                <a:latin typeface="Hiragino Kaku Gothic StdN W4" charset="-128"/>
                <a:ea typeface="Hiragino Kaku Gothic StdN W4" charset="-128"/>
                <a:cs typeface="Hiragino Kaku Gothic StdN W4" charset="-128"/>
              </a:rPr>
              <a:t>  </a:t>
            </a:r>
            <a:r>
              <a:rPr lang="en-US" altLang="ja-JP" sz="1938" b="1" dirty="0">
                <a:solidFill>
                  <a:srgbClr val="2BAC6E"/>
                </a:solidFill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2LDK/</a:t>
            </a:r>
            <a:r>
              <a:rPr lang="hr-HR" altLang="ja-JP" sz="1938" b="1" dirty="0">
                <a:solidFill>
                  <a:srgbClr val="2BAC6E"/>
                </a:solidFill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66.34㎡</a:t>
            </a:r>
          </a:p>
        </p:txBody>
      </p:sp>
      <p:sp>
        <p:nvSpPr>
          <p:cNvPr id="58" name="サブタイトル 2"/>
          <p:cNvSpPr txBox="1">
            <a:spLocks/>
          </p:cNvSpPr>
          <p:nvPr/>
        </p:nvSpPr>
        <p:spPr>
          <a:xfrm>
            <a:off x="6496120" y="11944048"/>
            <a:ext cx="2009562" cy="841021"/>
          </a:xfrm>
          <a:prstGeom prst="rect">
            <a:avLst/>
          </a:prstGeom>
        </p:spPr>
        <p:txBody>
          <a:bodyPr vert="horz" lIns="170688" tIns="85341" rIns="170688" bIns="85341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58"/>
              </a:lnSpc>
              <a:spcBef>
                <a:spcPts val="711"/>
              </a:spcBef>
            </a:pPr>
            <a:r>
              <a:rPr lang="ja-JP" altLang="en-US" sz="1034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敷金：</a:t>
            </a:r>
            <a:r>
              <a:rPr lang="en-US" altLang="ja-JP" sz="1034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1</a:t>
            </a:r>
            <a:r>
              <a:rPr lang="ja-JP" altLang="en-US" sz="1034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ヶ月</a:t>
            </a:r>
            <a:endParaRPr lang="en-US" altLang="ja-JP" sz="1034" dirty="0">
              <a:latin typeface="Hiragino Kaku Gothic StdN W3" charset="-128"/>
              <a:ea typeface="Hiragino Kaku Gothic StdN W3" charset="-128"/>
              <a:cs typeface="Hiragino Kaku Gothic StdN W3" charset="-128"/>
            </a:endParaRPr>
          </a:p>
          <a:p>
            <a:pPr algn="l">
              <a:lnSpc>
                <a:spcPts val="658"/>
              </a:lnSpc>
              <a:spcBef>
                <a:spcPts val="711"/>
              </a:spcBef>
            </a:pPr>
            <a:r>
              <a:rPr lang="ja-JP" altLang="en-US" sz="1034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礼金：</a:t>
            </a:r>
            <a:r>
              <a:rPr lang="en-US" altLang="ja-JP" sz="1034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1</a:t>
            </a:r>
            <a:r>
              <a:rPr lang="ja-JP" altLang="en-US" sz="1034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ヶ月</a:t>
            </a:r>
            <a:endParaRPr lang="en-US" altLang="ja-JP" sz="1034" dirty="0">
              <a:latin typeface="Hiragino Kaku Gothic StdN W3" charset="-128"/>
              <a:ea typeface="Hiragino Kaku Gothic StdN W3" charset="-128"/>
              <a:cs typeface="Hiragino Kaku Gothic StdN W3" charset="-128"/>
            </a:endParaRPr>
          </a:p>
          <a:p>
            <a:pPr algn="l">
              <a:lnSpc>
                <a:spcPts val="658"/>
              </a:lnSpc>
              <a:spcBef>
                <a:spcPts val="711"/>
              </a:spcBef>
            </a:pPr>
            <a:r>
              <a:rPr lang="ja-JP" altLang="en-US" sz="1034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仲介手数料：</a:t>
            </a:r>
            <a:r>
              <a:rPr lang="en-US" altLang="ja-JP" sz="1034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1</a:t>
            </a:r>
            <a:r>
              <a:rPr lang="ja-JP" altLang="en-US" sz="1034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ヶ月</a:t>
            </a:r>
            <a:endParaRPr lang="en-US" altLang="ja-JP" sz="1034" dirty="0">
              <a:latin typeface="Hiragino Kaku Gothic StdN W3" charset="-128"/>
              <a:ea typeface="Hiragino Kaku Gothic StdN W3" charset="-128"/>
              <a:cs typeface="Hiragino Kaku Gothic StdN W3" charset="-128"/>
            </a:endParaRPr>
          </a:p>
          <a:p>
            <a:pPr algn="l">
              <a:lnSpc>
                <a:spcPts val="658"/>
              </a:lnSpc>
              <a:spcBef>
                <a:spcPts val="711"/>
              </a:spcBef>
            </a:pPr>
            <a:r>
              <a:rPr lang="ja-JP" altLang="en-US" sz="1034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火災保険料：</a:t>
            </a:r>
            <a:r>
              <a:rPr lang="en-US" altLang="ja-JP" sz="1034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1</a:t>
            </a:r>
            <a:r>
              <a:rPr lang="ja-JP" altLang="en-US" sz="1034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ヶ月</a:t>
            </a:r>
          </a:p>
        </p:txBody>
      </p:sp>
      <p:sp>
        <p:nvSpPr>
          <p:cNvPr id="59" name="正方形/長方形 58"/>
          <p:cNvSpPr/>
          <p:nvPr/>
        </p:nvSpPr>
        <p:spPr>
          <a:xfrm>
            <a:off x="4260273" y="11872476"/>
            <a:ext cx="2567645" cy="8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96"/>
              </a:lnSpc>
              <a:spcBef>
                <a:spcPts val="711"/>
              </a:spcBef>
            </a:pPr>
            <a:r>
              <a:rPr lang="ja-JP" altLang="en-US" sz="155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賃料：</a:t>
            </a:r>
            <a:r>
              <a:rPr lang="cs-CZ" altLang="ja-JP" sz="155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 </a:t>
            </a:r>
            <a:r>
              <a:rPr lang="cs-CZ" altLang="ja-JP" sz="1938" b="1" dirty="0"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102,800</a:t>
            </a:r>
            <a:r>
              <a:rPr lang="ja-JP" altLang="en-US" sz="1938" b="1" dirty="0"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円</a:t>
            </a:r>
            <a:endParaRPr lang="en-US" altLang="ja-JP" sz="1938" b="1" dirty="0">
              <a:latin typeface="Hiragino Kaku Gothic StdN W7" charset="-128"/>
              <a:ea typeface="Hiragino Kaku Gothic StdN W7" charset="-128"/>
              <a:cs typeface="Hiragino Kaku Gothic StdN W7" charset="-128"/>
            </a:endParaRPr>
          </a:p>
          <a:p>
            <a:pPr>
              <a:lnSpc>
                <a:spcPts val="2596"/>
              </a:lnSpc>
              <a:spcBef>
                <a:spcPts val="711"/>
              </a:spcBef>
            </a:pPr>
            <a:r>
              <a:rPr lang="ja-JP" altLang="en-US" sz="155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共益費：</a:t>
            </a:r>
            <a:r>
              <a:rPr lang="en-US" altLang="ja-JP" sz="1938" b="1" dirty="0"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3,000</a:t>
            </a:r>
            <a:r>
              <a:rPr lang="ja-JP" altLang="en-US" sz="1938" b="1" dirty="0"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円</a:t>
            </a:r>
          </a:p>
        </p:txBody>
      </p:sp>
      <p:sp>
        <p:nvSpPr>
          <p:cNvPr id="51" name="サブタイトル 2"/>
          <p:cNvSpPr txBox="1">
            <a:spLocks/>
          </p:cNvSpPr>
          <p:nvPr/>
        </p:nvSpPr>
        <p:spPr>
          <a:xfrm>
            <a:off x="7497312" y="10115224"/>
            <a:ext cx="2016740" cy="222473"/>
          </a:xfrm>
          <a:prstGeom prst="rect">
            <a:avLst/>
          </a:prstGeom>
        </p:spPr>
        <p:txBody>
          <a:bodyPr vert="horz" lIns="170688" tIns="85341" rIns="170688" bIns="85341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73"/>
              </a:lnSpc>
              <a:spcBef>
                <a:spcPts val="711"/>
              </a:spcBef>
            </a:pPr>
            <a:r>
              <a:rPr lang="en-US" altLang="ja-JP" sz="905" b="1" dirty="0">
                <a:latin typeface="Hiragino Kaku Gothic StdN W6" charset="-128"/>
                <a:ea typeface="Hiragino Kaku Gothic StdN W6" charset="-128"/>
                <a:cs typeface="Hiragino Kaku Gothic StdN W6" charset="-128"/>
              </a:rPr>
              <a:t>2LDK</a:t>
            </a:r>
            <a:r>
              <a:rPr lang="ja-JP" altLang="en-US" sz="905" b="1" dirty="0">
                <a:latin typeface="Hiragino Kaku Gothic StdN W6" charset="-128"/>
                <a:ea typeface="Hiragino Kaku Gothic StdN W6" charset="-128"/>
                <a:cs typeface="Hiragino Kaku Gothic StdN W6" charset="-128"/>
              </a:rPr>
              <a:t>タイプ</a:t>
            </a:r>
          </a:p>
        </p:txBody>
      </p:sp>
      <p:sp>
        <p:nvSpPr>
          <p:cNvPr id="75" name="サブタイトル 2"/>
          <p:cNvSpPr txBox="1">
            <a:spLocks/>
          </p:cNvSpPr>
          <p:nvPr/>
        </p:nvSpPr>
        <p:spPr>
          <a:xfrm>
            <a:off x="699150" y="4179248"/>
            <a:ext cx="3730597" cy="1886358"/>
          </a:xfrm>
          <a:prstGeom prst="rect">
            <a:avLst/>
          </a:prstGeom>
        </p:spPr>
        <p:txBody>
          <a:bodyPr vert="horz" lIns="88626" tIns="44313" rIns="88626" bIns="44313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49"/>
              </a:lnSpc>
            </a:pPr>
            <a:r>
              <a:rPr lang="ja-JP" altLang="en-US" sz="1600" b="1" dirty="0">
                <a:latin typeface="Hiragino Kaku Gothic StdN W4" charset="-128"/>
                <a:ea typeface="Hiragino Kaku Gothic StdN W4" charset="-128"/>
                <a:cs typeface="Hiragino Kaku Gothic StdN W4" charset="-128"/>
              </a:rPr>
              <a:t>備考：</a:t>
            </a:r>
            <a:endParaRPr lang="en-US" altLang="ja-JP" sz="1600" b="1" dirty="0">
              <a:latin typeface="Hiragino Kaku Gothic StdN W4" charset="-128"/>
              <a:ea typeface="Hiragino Kaku Gothic StdN W4" charset="-128"/>
              <a:cs typeface="Hiragino Kaku Gothic StdN W4" charset="-128"/>
            </a:endParaRPr>
          </a:p>
          <a:p>
            <a:pPr algn="l">
              <a:lnSpc>
                <a:spcPts val="349"/>
              </a:lnSpc>
            </a:pPr>
            <a:endParaRPr lang="en-US" altLang="ja-JP" sz="1000" dirty="0">
              <a:latin typeface="Hiragino Kaku Gothic StdN W3" charset="-128"/>
              <a:ea typeface="Hiragino Kaku Gothic StdN W3" charset="-128"/>
              <a:cs typeface="Hiragino Kaku Gothic StdN W3" charset="-128"/>
            </a:endParaRPr>
          </a:p>
          <a:p>
            <a:pPr algn="l">
              <a:lnSpc>
                <a:spcPts val="349"/>
              </a:lnSpc>
            </a:pPr>
            <a:r>
              <a:rPr lang="ja-JP" altLang="en-US" sz="1600" b="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１Ｆのみ</a:t>
            </a:r>
          </a:p>
        </p:txBody>
      </p:sp>
      <p:sp>
        <p:nvSpPr>
          <p:cNvPr id="77" name="サブタイトル 2"/>
          <p:cNvSpPr txBox="1">
            <a:spLocks/>
          </p:cNvSpPr>
          <p:nvPr/>
        </p:nvSpPr>
        <p:spPr>
          <a:xfrm>
            <a:off x="712802" y="2000833"/>
            <a:ext cx="3730595" cy="2034523"/>
          </a:xfrm>
          <a:prstGeom prst="rect">
            <a:avLst/>
          </a:prstGeom>
        </p:spPr>
        <p:txBody>
          <a:bodyPr vert="horz" lIns="88626" tIns="44313" rIns="88626" bIns="44313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100"/>
              </a:spcBef>
            </a:pPr>
            <a:r>
              <a:rPr lang="ja-JP" altLang="en-US" sz="1600" b="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賃料：</a:t>
            </a:r>
            <a:r>
              <a:rPr lang="cs-CZ" altLang="ja-JP" sz="1600" b="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 </a:t>
            </a:r>
            <a:r>
              <a:rPr lang="en-US" altLang="ja-JP" sz="1600" b="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1F 107,000</a:t>
            </a:r>
            <a:r>
              <a:rPr lang="ja-JP" altLang="en-US" sz="1600" b="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円</a:t>
            </a:r>
            <a:endParaRPr lang="en-US" altLang="ja-JP" sz="1600" b="1" dirty="0">
              <a:latin typeface="Hiragino Kaku Gothic StdN W3" charset="-128"/>
              <a:ea typeface="Hiragino Kaku Gothic StdN W3" charset="-128"/>
              <a:cs typeface="Hiragino Kaku Gothic StdN W3" charset="-128"/>
            </a:endParaRPr>
          </a:p>
          <a:p>
            <a:pPr algn="l">
              <a:lnSpc>
                <a:spcPct val="150000"/>
              </a:lnSpc>
              <a:spcBef>
                <a:spcPts val="100"/>
              </a:spcBef>
            </a:pPr>
            <a:r>
              <a:rPr lang="ja-JP" altLang="en-US" sz="1600" b="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共益費：</a:t>
            </a:r>
            <a:r>
              <a:rPr lang="en-US" altLang="ja-JP" sz="1600" b="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3,000</a:t>
            </a:r>
            <a:r>
              <a:rPr lang="ja-JP" altLang="en-US" sz="1600" b="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円</a:t>
            </a:r>
          </a:p>
          <a:p>
            <a:pPr algn="l">
              <a:lnSpc>
                <a:spcPct val="150000"/>
              </a:lnSpc>
              <a:spcBef>
                <a:spcPts val="100"/>
              </a:spcBef>
            </a:pPr>
            <a:r>
              <a:rPr lang="ja-JP" altLang="en-US" sz="1600" b="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敷金：</a:t>
            </a:r>
            <a:r>
              <a:rPr lang="en-US" altLang="ja-JP" sz="1600" b="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1</a:t>
            </a:r>
            <a:r>
              <a:rPr lang="ja-JP" altLang="en-US" sz="1600" b="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ヶ月</a:t>
            </a:r>
            <a:endParaRPr lang="en-US" altLang="ja-JP" sz="1600" b="1" dirty="0">
              <a:latin typeface="Hiragino Kaku Gothic StdN W3" charset="-128"/>
              <a:ea typeface="Hiragino Kaku Gothic StdN W3" charset="-128"/>
              <a:cs typeface="Hiragino Kaku Gothic StdN W3" charset="-128"/>
            </a:endParaRPr>
          </a:p>
          <a:p>
            <a:pPr algn="l">
              <a:lnSpc>
                <a:spcPct val="150000"/>
              </a:lnSpc>
              <a:spcBef>
                <a:spcPts val="100"/>
              </a:spcBef>
            </a:pPr>
            <a:r>
              <a:rPr lang="ja-JP" altLang="en-US" sz="1600" b="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礼金：</a:t>
            </a:r>
            <a:r>
              <a:rPr lang="en-US" altLang="ja-JP" sz="1600" b="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1</a:t>
            </a:r>
            <a:r>
              <a:rPr lang="ja-JP" altLang="en-US" sz="1600" b="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ヶ月</a:t>
            </a:r>
            <a:endParaRPr lang="en-US" altLang="ja-JP" sz="1600" b="1" dirty="0">
              <a:latin typeface="Hiragino Kaku Gothic StdN W3" charset="-128"/>
              <a:ea typeface="Hiragino Kaku Gothic StdN W3" charset="-128"/>
              <a:cs typeface="Hiragino Kaku Gothic StdN W3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1859491" y="8460509"/>
            <a:ext cx="332509" cy="498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6DC2D7E-A0CB-4863-9189-82E76E719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2126" y="6422272"/>
            <a:ext cx="3123619" cy="2498895"/>
          </a:xfrm>
          <a:prstGeom prst="rect">
            <a:avLst/>
          </a:prstGeom>
        </p:spPr>
      </p:pic>
      <p:sp>
        <p:nvSpPr>
          <p:cNvPr id="26" name="サブタイトル 2">
            <a:extLst>
              <a:ext uri="{FF2B5EF4-FFF2-40B4-BE49-F238E27FC236}">
                <a16:creationId xmlns:a16="http://schemas.microsoft.com/office/drawing/2014/main" id="{CCFBD729-EE2D-4AF3-9444-1D7EC4BE68F4}"/>
              </a:ext>
            </a:extLst>
          </p:cNvPr>
          <p:cNvSpPr txBox="1">
            <a:spLocks/>
          </p:cNvSpPr>
          <p:nvPr/>
        </p:nvSpPr>
        <p:spPr>
          <a:xfrm>
            <a:off x="902342" y="995286"/>
            <a:ext cx="2529329" cy="755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kumimoji="1"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800" b="1"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Type 1</a:t>
            </a:r>
          </a:p>
          <a:p>
            <a:pPr algn="l"/>
            <a:r>
              <a:rPr lang="en-US" altLang="ja-JP" sz="1800" b="1"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2LDK/</a:t>
            </a:r>
            <a:r>
              <a:rPr lang="hr-HR" altLang="ja-JP" sz="1800" b="1"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56.84㎡</a:t>
            </a:r>
            <a:endParaRPr lang="hr-HR" altLang="ja-JP" sz="1800" b="1" dirty="0">
              <a:latin typeface="Hiragino Kaku Gothic StdN W7" charset="-128"/>
              <a:ea typeface="Hiragino Kaku Gothic StdN W7" charset="-128"/>
              <a:cs typeface="Hiragino Kaku Gothic StdN W7" charset="-128"/>
            </a:endParaRPr>
          </a:p>
        </p:txBody>
      </p:sp>
      <p:pic>
        <p:nvPicPr>
          <p:cNvPr id="5" name="図 4" descr="窓のある部屋&#10;&#10;自動的に生成された説明">
            <a:extLst>
              <a:ext uri="{FF2B5EF4-FFF2-40B4-BE49-F238E27FC236}">
                <a16:creationId xmlns:a16="http://schemas.microsoft.com/office/drawing/2014/main" id="{F1B99B94-2C26-4887-8E55-9D6DFD845F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969" y="525411"/>
            <a:ext cx="6788030" cy="5091023"/>
          </a:xfrm>
          <a:prstGeom prst="rect">
            <a:avLst/>
          </a:prstGeom>
        </p:spPr>
      </p:pic>
      <p:pic>
        <p:nvPicPr>
          <p:cNvPr id="8" name="図 7" descr="窓のある部屋&#10;&#10;中程度の精度で自動的に生成された説明">
            <a:extLst>
              <a:ext uri="{FF2B5EF4-FFF2-40B4-BE49-F238E27FC236}">
                <a16:creationId xmlns:a16="http://schemas.microsoft.com/office/drawing/2014/main" id="{5E299A52-A9B5-4F6B-B51D-47689B34B1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802" y="4978829"/>
            <a:ext cx="2975855" cy="3967807"/>
          </a:xfrm>
          <a:prstGeom prst="rect">
            <a:avLst/>
          </a:prstGeom>
        </p:spPr>
      </p:pic>
      <p:pic>
        <p:nvPicPr>
          <p:cNvPr id="11" name="図 10" descr="窓の外を見ている&#10;&#10;中程度の精度で自動的に生成された説明">
            <a:extLst>
              <a:ext uri="{FF2B5EF4-FFF2-40B4-BE49-F238E27FC236}">
                <a16:creationId xmlns:a16="http://schemas.microsoft.com/office/drawing/2014/main" id="{B94C01C1-495C-4FAE-AACE-BD9AD32986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0757" y="6015338"/>
            <a:ext cx="3908397" cy="2931298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9283622-0027-499C-B381-8D93A787D33B}"/>
              </a:ext>
            </a:extLst>
          </p:cNvPr>
          <p:cNvSpPr txBox="1"/>
          <p:nvPr/>
        </p:nvSpPr>
        <p:spPr>
          <a:xfrm>
            <a:off x="10813983" y="5880810"/>
            <a:ext cx="12907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/>
              <a:t>Photo by </a:t>
            </a:r>
            <a:r>
              <a:rPr lang="ja-JP" altLang="en-US" sz="1100" dirty="0"/>
              <a:t>千葉顕弥</a:t>
            </a:r>
            <a:endParaRPr kumimoji="1" lang="ja-JP" altLang="en-US" sz="1100" dirty="0"/>
          </a:p>
        </p:txBody>
      </p:sp>
      <p:pic>
        <p:nvPicPr>
          <p:cNvPr id="20" name="図 19" descr="図形&#10;&#10;中程度の精度で自動的に生成された説明">
            <a:extLst>
              <a:ext uri="{FF2B5EF4-FFF2-40B4-BE49-F238E27FC236}">
                <a16:creationId xmlns:a16="http://schemas.microsoft.com/office/drawing/2014/main" id="{0DC3DD48-BC96-A5BB-CF5D-412692163F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5592" y="8939463"/>
            <a:ext cx="2374395" cy="519463"/>
          </a:xfrm>
          <a:prstGeom prst="rect">
            <a:avLst/>
          </a:prstGeom>
        </p:spPr>
      </p:pic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5EC7A02E-A756-1A35-83C2-2CD6D9A1BCF7}"/>
              </a:ext>
            </a:extLst>
          </p:cNvPr>
          <p:cNvSpPr txBox="1">
            <a:spLocks/>
          </p:cNvSpPr>
          <p:nvPr/>
        </p:nvSpPr>
        <p:spPr>
          <a:xfrm>
            <a:off x="394201" y="440501"/>
            <a:ext cx="2147521" cy="327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kumimoji="1"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2000" b="1" dirty="0">
                <a:solidFill>
                  <a:srgbClr val="FF0000"/>
                </a:solidFill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RENT 1F</a:t>
            </a:r>
          </a:p>
        </p:txBody>
      </p:sp>
    </p:spTree>
    <p:extLst>
      <p:ext uri="{BB962C8B-B14F-4D97-AF65-F5344CB8AC3E}">
        <p14:creationId xmlns:p14="http://schemas.microsoft.com/office/powerpoint/2010/main" val="2906310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サブタイトル 2"/>
          <p:cNvSpPr txBox="1">
            <a:spLocks/>
          </p:cNvSpPr>
          <p:nvPr/>
        </p:nvSpPr>
        <p:spPr>
          <a:xfrm>
            <a:off x="10871712" y="9977152"/>
            <a:ext cx="865261" cy="477108"/>
          </a:xfrm>
          <a:prstGeom prst="rect">
            <a:avLst/>
          </a:prstGeom>
        </p:spPr>
        <p:txBody>
          <a:bodyPr vert="horz" lIns="170688" tIns="85341" rIns="170688" bIns="85341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551" b="1" dirty="0">
                <a:solidFill>
                  <a:srgbClr val="2BAC6E"/>
                </a:solidFill>
                <a:latin typeface="Hiragino Kaku Gothic StdN W6" charset="-128"/>
                <a:ea typeface="Hiragino Kaku Gothic StdN W6" charset="-128"/>
                <a:cs typeface="Hiragino Kaku Gothic StdN W6" charset="-128"/>
              </a:rPr>
              <a:t>Mail</a:t>
            </a:r>
            <a:endParaRPr lang="ja-JP" altLang="en-US" sz="1551" b="1" dirty="0">
              <a:solidFill>
                <a:srgbClr val="2BAC6E"/>
              </a:solidFill>
              <a:latin typeface="Hiragino Kaku Gothic StdN W6" charset="-128"/>
              <a:ea typeface="Hiragino Kaku Gothic StdN W6" charset="-128"/>
              <a:cs typeface="Hiragino Kaku Gothic StdN W6" charset="-128"/>
            </a:endParaRPr>
          </a:p>
        </p:txBody>
      </p:sp>
      <p:sp>
        <p:nvSpPr>
          <p:cNvPr id="57" name="サブタイトル 2"/>
          <p:cNvSpPr txBox="1">
            <a:spLocks/>
          </p:cNvSpPr>
          <p:nvPr/>
        </p:nvSpPr>
        <p:spPr>
          <a:xfrm>
            <a:off x="4286195" y="11531754"/>
            <a:ext cx="3733122" cy="263119"/>
          </a:xfrm>
          <a:prstGeom prst="rect">
            <a:avLst/>
          </a:prstGeom>
        </p:spPr>
        <p:txBody>
          <a:bodyPr vert="horz" lIns="118169" tIns="59084" rIns="118169" bIns="59084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40000"/>
              </a:lnSpc>
            </a:pPr>
            <a:r>
              <a:rPr lang="en-US" altLang="ja-JP" sz="1292" dirty="0">
                <a:solidFill>
                  <a:srgbClr val="2BAC6E"/>
                </a:solidFill>
                <a:latin typeface="Hiragino Kaku Gothic StdN W4" charset="-128"/>
                <a:ea typeface="Hiragino Kaku Gothic StdN W4" charset="-128"/>
                <a:cs typeface="Hiragino Kaku Gothic StdN W4" charset="-128"/>
              </a:rPr>
              <a:t>Type2</a:t>
            </a:r>
            <a:r>
              <a:rPr lang="ja-JP" altLang="en-US" sz="1292" dirty="0">
                <a:solidFill>
                  <a:srgbClr val="2BAC6E"/>
                </a:solidFill>
                <a:latin typeface="Hiragino Kaku Gothic StdN W4" charset="-128"/>
                <a:ea typeface="Hiragino Kaku Gothic StdN W4" charset="-128"/>
                <a:cs typeface="Hiragino Kaku Gothic StdN W4" charset="-128"/>
              </a:rPr>
              <a:t>  </a:t>
            </a:r>
            <a:r>
              <a:rPr lang="en-US" altLang="ja-JP" sz="1938" b="1" dirty="0">
                <a:solidFill>
                  <a:srgbClr val="2BAC6E"/>
                </a:solidFill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2LDK/</a:t>
            </a:r>
            <a:r>
              <a:rPr lang="hr-HR" altLang="ja-JP" sz="1938" b="1" dirty="0">
                <a:solidFill>
                  <a:srgbClr val="2BAC6E"/>
                </a:solidFill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66.34㎡</a:t>
            </a:r>
          </a:p>
        </p:txBody>
      </p:sp>
      <p:sp>
        <p:nvSpPr>
          <p:cNvPr id="58" name="サブタイトル 2"/>
          <p:cNvSpPr txBox="1">
            <a:spLocks/>
          </p:cNvSpPr>
          <p:nvPr/>
        </p:nvSpPr>
        <p:spPr>
          <a:xfrm>
            <a:off x="6496120" y="11944048"/>
            <a:ext cx="2009562" cy="841021"/>
          </a:xfrm>
          <a:prstGeom prst="rect">
            <a:avLst/>
          </a:prstGeom>
        </p:spPr>
        <p:txBody>
          <a:bodyPr vert="horz" lIns="170688" tIns="85341" rIns="170688" bIns="85341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58"/>
              </a:lnSpc>
              <a:spcBef>
                <a:spcPts val="711"/>
              </a:spcBef>
            </a:pPr>
            <a:r>
              <a:rPr lang="ja-JP" altLang="en-US" sz="1034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敷金：</a:t>
            </a:r>
            <a:r>
              <a:rPr lang="en-US" altLang="ja-JP" sz="1034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1</a:t>
            </a:r>
            <a:r>
              <a:rPr lang="ja-JP" altLang="en-US" sz="1034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ヶ月</a:t>
            </a:r>
            <a:endParaRPr lang="en-US" altLang="ja-JP" sz="1034" dirty="0">
              <a:latin typeface="Hiragino Kaku Gothic StdN W3" charset="-128"/>
              <a:ea typeface="Hiragino Kaku Gothic StdN W3" charset="-128"/>
              <a:cs typeface="Hiragino Kaku Gothic StdN W3" charset="-128"/>
            </a:endParaRPr>
          </a:p>
          <a:p>
            <a:pPr algn="l">
              <a:lnSpc>
                <a:spcPts val="658"/>
              </a:lnSpc>
              <a:spcBef>
                <a:spcPts val="711"/>
              </a:spcBef>
            </a:pPr>
            <a:r>
              <a:rPr lang="ja-JP" altLang="en-US" sz="1034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礼金：</a:t>
            </a:r>
            <a:r>
              <a:rPr lang="en-US" altLang="ja-JP" sz="1034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1</a:t>
            </a:r>
            <a:r>
              <a:rPr lang="ja-JP" altLang="en-US" sz="1034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ヶ月</a:t>
            </a:r>
            <a:endParaRPr lang="en-US" altLang="ja-JP" sz="1034" dirty="0">
              <a:latin typeface="Hiragino Kaku Gothic StdN W3" charset="-128"/>
              <a:ea typeface="Hiragino Kaku Gothic StdN W3" charset="-128"/>
              <a:cs typeface="Hiragino Kaku Gothic StdN W3" charset="-128"/>
            </a:endParaRPr>
          </a:p>
          <a:p>
            <a:pPr algn="l">
              <a:lnSpc>
                <a:spcPts val="658"/>
              </a:lnSpc>
              <a:spcBef>
                <a:spcPts val="711"/>
              </a:spcBef>
            </a:pPr>
            <a:r>
              <a:rPr lang="ja-JP" altLang="en-US" sz="1034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仲介手数料：</a:t>
            </a:r>
            <a:r>
              <a:rPr lang="en-US" altLang="ja-JP" sz="1034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1</a:t>
            </a:r>
            <a:r>
              <a:rPr lang="ja-JP" altLang="en-US" sz="1034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ヶ月</a:t>
            </a:r>
            <a:endParaRPr lang="en-US" altLang="ja-JP" sz="1034" dirty="0">
              <a:latin typeface="Hiragino Kaku Gothic StdN W3" charset="-128"/>
              <a:ea typeface="Hiragino Kaku Gothic StdN W3" charset="-128"/>
              <a:cs typeface="Hiragino Kaku Gothic StdN W3" charset="-128"/>
            </a:endParaRPr>
          </a:p>
          <a:p>
            <a:pPr algn="l">
              <a:lnSpc>
                <a:spcPts val="658"/>
              </a:lnSpc>
              <a:spcBef>
                <a:spcPts val="711"/>
              </a:spcBef>
            </a:pPr>
            <a:r>
              <a:rPr lang="ja-JP" altLang="en-US" sz="1034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火災保険料：</a:t>
            </a:r>
            <a:r>
              <a:rPr lang="en-US" altLang="ja-JP" sz="1034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1</a:t>
            </a:r>
            <a:r>
              <a:rPr lang="ja-JP" altLang="en-US" sz="1034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ヶ月</a:t>
            </a:r>
          </a:p>
        </p:txBody>
      </p:sp>
      <p:sp>
        <p:nvSpPr>
          <p:cNvPr id="59" name="正方形/長方形 58"/>
          <p:cNvSpPr/>
          <p:nvPr/>
        </p:nvSpPr>
        <p:spPr>
          <a:xfrm>
            <a:off x="4260273" y="11872476"/>
            <a:ext cx="2567645" cy="8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96"/>
              </a:lnSpc>
              <a:spcBef>
                <a:spcPts val="711"/>
              </a:spcBef>
            </a:pPr>
            <a:r>
              <a:rPr lang="ja-JP" altLang="en-US" sz="155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賃料：</a:t>
            </a:r>
            <a:r>
              <a:rPr lang="cs-CZ" altLang="ja-JP" sz="155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 </a:t>
            </a:r>
            <a:r>
              <a:rPr lang="cs-CZ" altLang="ja-JP" sz="1938" b="1" dirty="0"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102,800</a:t>
            </a:r>
            <a:r>
              <a:rPr lang="ja-JP" altLang="en-US" sz="1938" b="1" dirty="0"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円</a:t>
            </a:r>
            <a:endParaRPr lang="en-US" altLang="ja-JP" sz="1938" b="1" dirty="0">
              <a:latin typeface="Hiragino Kaku Gothic StdN W7" charset="-128"/>
              <a:ea typeface="Hiragino Kaku Gothic StdN W7" charset="-128"/>
              <a:cs typeface="Hiragino Kaku Gothic StdN W7" charset="-128"/>
            </a:endParaRPr>
          </a:p>
          <a:p>
            <a:pPr>
              <a:lnSpc>
                <a:spcPts val="2596"/>
              </a:lnSpc>
              <a:spcBef>
                <a:spcPts val="711"/>
              </a:spcBef>
            </a:pPr>
            <a:r>
              <a:rPr lang="ja-JP" altLang="en-US" sz="155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共益費：</a:t>
            </a:r>
            <a:r>
              <a:rPr lang="en-US" altLang="ja-JP" sz="1938" b="1" dirty="0"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3,000</a:t>
            </a:r>
            <a:r>
              <a:rPr lang="ja-JP" altLang="en-US" sz="1938" b="1" dirty="0"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円</a:t>
            </a: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9250690" y="587214"/>
            <a:ext cx="3751581" cy="475779"/>
          </a:xfrm>
          <a:prstGeom prst="rect">
            <a:avLst/>
          </a:prstGeom>
        </p:spPr>
        <p:txBody>
          <a:bodyPr vert="horz" lIns="170688" tIns="85341" rIns="170688" bIns="85341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292" b="1" dirty="0">
                <a:solidFill>
                  <a:schemeClr val="bg1"/>
                </a:solidFill>
                <a:latin typeface="Hiragino Kaku Gothic StdN W6" charset="-128"/>
                <a:ea typeface="Hiragino Kaku Gothic StdN W6" charset="-128"/>
                <a:cs typeface="Hiragino Kaku Gothic StdN W6" charset="-128"/>
              </a:rPr>
              <a:t>Access/</a:t>
            </a:r>
            <a:r>
              <a:rPr lang="ja-JP" altLang="en-US" sz="1292" b="1" dirty="0">
                <a:solidFill>
                  <a:schemeClr val="bg1"/>
                </a:solidFill>
                <a:latin typeface="Hiragino Kaku Gothic StdN W6" charset="-128"/>
                <a:ea typeface="Hiragino Kaku Gothic StdN W6" charset="-128"/>
                <a:cs typeface="Hiragino Kaku Gothic StdN W6" charset="-128"/>
              </a:rPr>
              <a:t>アクセス</a:t>
            </a:r>
          </a:p>
        </p:txBody>
      </p:sp>
      <p:sp>
        <p:nvSpPr>
          <p:cNvPr id="11" name="サブタイトル 2"/>
          <p:cNvSpPr txBox="1">
            <a:spLocks/>
          </p:cNvSpPr>
          <p:nvPr/>
        </p:nvSpPr>
        <p:spPr>
          <a:xfrm>
            <a:off x="9248672" y="2176031"/>
            <a:ext cx="3751581" cy="475779"/>
          </a:xfrm>
          <a:prstGeom prst="rect">
            <a:avLst/>
          </a:prstGeom>
        </p:spPr>
        <p:txBody>
          <a:bodyPr vert="horz" lIns="170688" tIns="85341" rIns="170688" bIns="85341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altLang="ja-JP" sz="1292" b="1" dirty="0">
                <a:solidFill>
                  <a:schemeClr val="bg1"/>
                </a:solidFill>
                <a:latin typeface="Hiragino Kaku Gothic StdN W6" charset="-128"/>
                <a:ea typeface="Hiragino Kaku Gothic StdN W6" charset="-128"/>
                <a:cs typeface="Hiragino Kaku Gothic StdN W6" charset="-128"/>
              </a:rPr>
              <a:t>Outline/</a:t>
            </a:r>
            <a:r>
              <a:rPr lang="ja-JP" altLang="de-DE" sz="1292" b="1" dirty="0">
                <a:solidFill>
                  <a:schemeClr val="bg1"/>
                </a:solidFill>
                <a:latin typeface="Hiragino Kaku Gothic StdN W6" charset="-128"/>
                <a:ea typeface="Hiragino Kaku Gothic StdN W6" charset="-128"/>
                <a:cs typeface="Hiragino Kaku Gothic StdN W6" charset="-128"/>
              </a:rPr>
              <a:t>概要</a:t>
            </a:r>
            <a:endParaRPr lang="de-DE" altLang="ja-JP" sz="1292" b="1" dirty="0">
              <a:solidFill>
                <a:schemeClr val="bg1"/>
              </a:solidFill>
              <a:latin typeface="Hiragino Kaku Gothic StdN W6" charset="-128"/>
              <a:ea typeface="Hiragino Kaku Gothic StdN W6" charset="-128"/>
              <a:cs typeface="Hiragino Kaku Gothic StdN W6" charset="-128"/>
            </a:endParaRPr>
          </a:p>
        </p:txBody>
      </p:sp>
      <p:sp>
        <p:nvSpPr>
          <p:cNvPr id="51" name="サブタイトル 2"/>
          <p:cNvSpPr txBox="1">
            <a:spLocks/>
          </p:cNvSpPr>
          <p:nvPr/>
        </p:nvSpPr>
        <p:spPr>
          <a:xfrm>
            <a:off x="7497312" y="10115224"/>
            <a:ext cx="2016740" cy="222473"/>
          </a:xfrm>
          <a:prstGeom prst="rect">
            <a:avLst/>
          </a:prstGeom>
        </p:spPr>
        <p:txBody>
          <a:bodyPr vert="horz" lIns="170688" tIns="85341" rIns="170688" bIns="85341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73"/>
              </a:lnSpc>
              <a:spcBef>
                <a:spcPts val="711"/>
              </a:spcBef>
            </a:pPr>
            <a:r>
              <a:rPr lang="en-US" altLang="ja-JP" sz="905" b="1" dirty="0">
                <a:latin typeface="Hiragino Kaku Gothic StdN W6" charset="-128"/>
                <a:ea typeface="Hiragino Kaku Gothic StdN W6" charset="-128"/>
                <a:cs typeface="Hiragino Kaku Gothic StdN W6" charset="-128"/>
              </a:rPr>
              <a:t>2LDK</a:t>
            </a:r>
            <a:r>
              <a:rPr lang="ja-JP" altLang="en-US" sz="905" b="1" dirty="0">
                <a:latin typeface="Hiragino Kaku Gothic StdN W6" charset="-128"/>
                <a:ea typeface="Hiragino Kaku Gothic StdN W6" charset="-128"/>
                <a:cs typeface="Hiragino Kaku Gothic StdN W6" charset="-128"/>
              </a:rPr>
              <a:t>タイプ</a:t>
            </a:r>
          </a:p>
        </p:txBody>
      </p:sp>
      <p:sp>
        <p:nvSpPr>
          <p:cNvPr id="54" name="サブタイトル 2">
            <a:extLst>
              <a:ext uri="{FF2B5EF4-FFF2-40B4-BE49-F238E27FC236}">
                <a16:creationId xmlns:a16="http://schemas.microsoft.com/office/drawing/2014/main" id="{10844FF4-5C14-4C33-95CF-1F17EF0EBCC5}"/>
              </a:ext>
            </a:extLst>
          </p:cNvPr>
          <p:cNvSpPr txBox="1">
            <a:spLocks/>
          </p:cNvSpPr>
          <p:nvPr/>
        </p:nvSpPr>
        <p:spPr>
          <a:xfrm>
            <a:off x="9253222" y="4591641"/>
            <a:ext cx="3751581" cy="475779"/>
          </a:xfrm>
          <a:prstGeom prst="rect">
            <a:avLst/>
          </a:prstGeom>
        </p:spPr>
        <p:txBody>
          <a:bodyPr vert="horz" lIns="170688" tIns="85341" rIns="170688" bIns="85341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altLang="ja-JP" sz="1292" b="1" dirty="0">
                <a:solidFill>
                  <a:schemeClr val="bg1"/>
                </a:solidFill>
                <a:latin typeface="Hiragino Kaku Gothic StdN W6" charset="-128"/>
                <a:ea typeface="Hiragino Kaku Gothic StdN W6" charset="-128"/>
                <a:cs typeface="Hiragino Kaku Gothic StdN W6" charset="-128"/>
              </a:rPr>
              <a:t>Spec/</a:t>
            </a:r>
            <a:r>
              <a:rPr lang="ja-JP" altLang="en-US" sz="1292" b="1" dirty="0">
                <a:solidFill>
                  <a:schemeClr val="bg1"/>
                </a:solidFill>
                <a:latin typeface="Hiragino Kaku Gothic StdN W6" charset="-128"/>
                <a:ea typeface="Hiragino Kaku Gothic StdN W6" charset="-128"/>
                <a:cs typeface="Hiragino Kaku Gothic StdN W6" charset="-128"/>
              </a:rPr>
              <a:t>仕様</a:t>
            </a:r>
            <a:endParaRPr lang="de-DE" altLang="ja-JP" sz="1292" b="1" dirty="0">
              <a:solidFill>
                <a:schemeClr val="bg1"/>
              </a:solidFill>
              <a:latin typeface="Hiragino Kaku Gothic StdN W6" charset="-128"/>
              <a:ea typeface="Hiragino Kaku Gothic StdN W6" charset="-128"/>
              <a:cs typeface="Hiragino Kaku Gothic StdN W6" charset="-128"/>
            </a:endParaRPr>
          </a:p>
        </p:txBody>
      </p:sp>
      <p:sp>
        <p:nvSpPr>
          <p:cNvPr id="73" name="サブタイトル 2"/>
          <p:cNvSpPr>
            <a:spLocks noGrp="1"/>
          </p:cNvSpPr>
          <p:nvPr>
            <p:ph type="subTitle" idx="1"/>
          </p:nvPr>
        </p:nvSpPr>
        <p:spPr>
          <a:xfrm>
            <a:off x="749942" y="842886"/>
            <a:ext cx="2529329" cy="755563"/>
          </a:xfrm>
        </p:spPr>
        <p:txBody>
          <a:bodyPr>
            <a:noAutofit/>
          </a:bodyPr>
          <a:lstStyle/>
          <a:p>
            <a:pPr algn="l"/>
            <a:r>
              <a:rPr lang="en-US" altLang="ja-JP" sz="1800" b="1" dirty="0"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Type 2</a:t>
            </a:r>
          </a:p>
          <a:p>
            <a:pPr algn="l"/>
            <a:r>
              <a:rPr lang="en-US" altLang="ja-JP" sz="1800" b="1" dirty="0"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2LDK/</a:t>
            </a:r>
            <a:r>
              <a:rPr lang="hr-HR" altLang="ja-JP" sz="1800" b="1" dirty="0"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66.34㎡</a:t>
            </a:r>
          </a:p>
        </p:txBody>
      </p:sp>
      <p:sp>
        <p:nvSpPr>
          <p:cNvPr id="75" name="サブタイトル 2"/>
          <p:cNvSpPr txBox="1">
            <a:spLocks/>
          </p:cNvSpPr>
          <p:nvPr/>
        </p:nvSpPr>
        <p:spPr>
          <a:xfrm>
            <a:off x="712800" y="4229100"/>
            <a:ext cx="3652507" cy="1836506"/>
          </a:xfrm>
          <a:prstGeom prst="rect">
            <a:avLst/>
          </a:prstGeom>
        </p:spPr>
        <p:txBody>
          <a:bodyPr vert="horz" lIns="88626" tIns="44313" rIns="88626" bIns="44313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49"/>
              </a:lnSpc>
            </a:pPr>
            <a:r>
              <a:rPr lang="ja-JP" altLang="en-US" sz="1600" b="1" dirty="0">
                <a:latin typeface="Hiragino Kaku Gothic StdN W4" charset="-128"/>
                <a:ea typeface="Hiragino Kaku Gothic StdN W4" charset="-128"/>
                <a:cs typeface="Hiragino Kaku Gothic StdN W4" charset="-128"/>
              </a:rPr>
              <a:t>備考：</a:t>
            </a:r>
            <a:endParaRPr lang="en-US" altLang="ja-JP" sz="1600" b="1" dirty="0">
              <a:latin typeface="Hiragino Kaku Gothic StdN W4" charset="-128"/>
              <a:ea typeface="Hiragino Kaku Gothic StdN W4" charset="-128"/>
              <a:cs typeface="Hiragino Kaku Gothic StdN W4" charset="-128"/>
            </a:endParaRPr>
          </a:p>
          <a:p>
            <a:pPr algn="l">
              <a:lnSpc>
                <a:spcPts val="349"/>
              </a:lnSpc>
            </a:pPr>
            <a:endParaRPr lang="ja-JP" altLang="en-US" sz="1000" dirty="0">
              <a:latin typeface="Hiragino Kaku Gothic StdN W3" charset="-128"/>
              <a:ea typeface="Hiragino Kaku Gothic StdN W3" charset="-128"/>
              <a:cs typeface="Hiragino Kaku Gothic StdN W3" charset="-128"/>
            </a:endParaRPr>
          </a:p>
        </p:txBody>
      </p:sp>
      <p:sp>
        <p:nvSpPr>
          <p:cNvPr id="77" name="サブタイトル 2"/>
          <p:cNvSpPr txBox="1">
            <a:spLocks/>
          </p:cNvSpPr>
          <p:nvPr/>
        </p:nvSpPr>
        <p:spPr>
          <a:xfrm>
            <a:off x="712802" y="2000833"/>
            <a:ext cx="3730595" cy="2034523"/>
          </a:xfrm>
          <a:prstGeom prst="rect">
            <a:avLst/>
          </a:prstGeom>
        </p:spPr>
        <p:txBody>
          <a:bodyPr vert="horz" lIns="88626" tIns="44313" rIns="88626" bIns="44313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100"/>
              </a:spcBef>
            </a:pPr>
            <a:r>
              <a:rPr lang="ja-JP" altLang="en-US" sz="1600" b="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賃料：</a:t>
            </a:r>
            <a:r>
              <a:rPr lang="en-US" altLang="ja-JP" sz="1600" b="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1F 102,000</a:t>
            </a:r>
            <a:r>
              <a:rPr lang="ja-JP" altLang="en-US" sz="1600" b="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円</a:t>
            </a:r>
            <a:endParaRPr lang="en-US" altLang="ja-JP" sz="1600" b="1" dirty="0">
              <a:latin typeface="Hiragino Kaku Gothic StdN W3" charset="-128"/>
              <a:ea typeface="Hiragino Kaku Gothic StdN W3" charset="-128"/>
              <a:cs typeface="Hiragino Kaku Gothic StdN W3" charset="-128"/>
            </a:endParaRPr>
          </a:p>
          <a:p>
            <a:pPr algn="l">
              <a:lnSpc>
                <a:spcPct val="150000"/>
              </a:lnSpc>
              <a:spcBef>
                <a:spcPts val="100"/>
              </a:spcBef>
            </a:pPr>
            <a:r>
              <a:rPr lang="ja-JP" altLang="en-US" sz="1600" b="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共益費：</a:t>
            </a:r>
            <a:r>
              <a:rPr lang="en-US" altLang="ja-JP" sz="1600" b="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3,000</a:t>
            </a:r>
            <a:r>
              <a:rPr lang="ja-JP" altLang="en-US" sz="1600" b="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円</a:t>
            </a:r>
          </a:p>
          <a:p>
            <a:pPr algn="l">
              <a:lnSpc>
                <a:spcPct val="150000"/>
              </a:lnSpc>
              <a:spcBef>
                <a:spcPts val="100"/>
              </a:spcBef>
            </a:pPr>
            <a:r>
              <a:rPr lang="ja-JP" altLang="en-US" sz="1600" b="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敷金：</a:t>
            </a:r>
            <a:r>
              <a:rPr lang="en-US" altLang="ja-JP" sz="1600" b="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1</a:t>
            </a:r>
            <a:r>
              <a:rPr lang="ja-JP" altLang="en-US" sz="1600" b="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ヶ月</a:t>
            </a:r>
            <a:endParaRPr lang="en-US" altLang="ja-JP" sz="1600" b="1" dirty="0">
              <a:latin typeface="Hiragino Kaku Gothic StdN W3" charset="-128"/>
              <a:ea typeface="Hiragino Kaku Gothic StdN W3" charset="-128"/>
              <a:cs typeface="Hiragino Kaku Gothic StdN W3" charset="-128"/>
            </a:endParaRPr>
          </a:p>
          <a:p>
            <a:pPr algn="l">
              <a:lnSpc>
                <a:spcPct val="150000"/>
              </a:lnSpc>
              <a:spcBef>
                <a:spcPts val="100"/>
              </a:spcBef>
            </a:pPr>
            <a:r>
              <a:rPr lang="ja-JP" altLang="en-US" sz="1600" b="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礼金：</a:t>
            </a:r>
            <a:r>
              <a:rPr lang="en-US" altLang="ja-JP" sz="1600" b="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1</a:t>
            </a:r>
            <a:r>
              <a:rPr lang="ja-JP" altLang="en-US" sz="1600" b="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ヶ月</a:t>
            </a:r>
            <a:endParaRPr lang="en-US" altLang="ja-JP" sz="1600" b="1" dirty="0">
              <a:latin typeface="Hiragino Kaku Gothic StdN W3" charset="-128"/>
              <a:ea typeface="Hiragino Kaku Gothic StdN W3" charset="-128"/>
              <a:cs typeface="Hiragino Kaku Gothic StdN W3" charset="-128"/>
            </a:endParaRPr>
          </a:p>
        </p:txBody>
      </p:sp>
      <p:sp>
        <p:nvSpPr>
          <p:cNvPr id="86" name="サブタイトル 2"/>
          <p:cNvSpPr txBox="1">
            <a:spLocks/>
          </p:cNvSpPr>
          <p:nvPr/>
        </p:nvSpPr>
        <p:spPr>
          <a:xfrm>
            <a:off x="5562748" y="7187870"/>
            <a:ext cx="1866739" cy="1172714"/>
          </a:xfrm>
          <a:prstGeom prst="rect">
            <a:avLst/>
          </a:prstGeom>
        </p:spPr>
        <p:txBody>
          <a:bodyPr vert="horz" lIns="88626" tIns="44313" rIns="88626" bIns="44313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357" b="1" dirty="0"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写真</a:t>
            </a:r>
            <a:endParaRPr lang="hr-HR" altLang="ja-JP" sz="1357" b="1" dirty="0">
              <a:latin typeface="Hiragino Kaku Gothic StdN W7" charset="-128"/>
              <a:ea typeface="Hiragino Kaku Gothic StdN W7" charset="-128"/>
              <a:cs typeface="Hiragino Kaku Gothic StdN W7" charset="-128"/>
            </a:endParaRPr>
          </a:p>
        </p:txBody>
      </p:sp>
      <p:sp>
        <p:nvSpPr>
          <p:cNvPr id="87" name="サブタイトル 2"/>
          <p:cNvSpPr txBox="1">
            <a:spLocks/>
          </p:cNvSpPr>
          <p:nvPr/>
        </p:nvSpPr>
        <p:spPr>
          <a:xfrm>
            <a:off x="7428049" y="3079830"/>
            <a:ext cx="1866739" cy="1172714"/>
          </a:xfrm>
          <a:prstGeom prst="rect">
            <a:avLst/>
          </a:prstGeom>
        </p:spPr>
        <p:txBody>
          <a:bodyPr vert="horz" lIns="88626" tIns="44313" rIns="88626" bIns="44313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357" b="1" dirty="0"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写真</a:t>
            </a:r>
            <a:endParaRPr lang="hr-HR" altLang="ja-JP" sz="1357" b="1" dirty="0">
              <a:latin typeface="Hiragino Kaku Gothic StdN W7" charset="-128"/>
              <a:ea typeface="Hiragino Kaku Gothic StdN W7" charset="-128"/>
              <a:cs typeface="Hiragino Kaku Gothic StdN W7" charset="-128"/>
            </a:endParaRPr>
          </a:p>
        </p:txBody>
      </p:sp>
      <p:sp>
        <p:nvSpPr>
          <p:cNvPr id="24" name="サブタイトル 2"/>
          <p:cNvSpPr txBox="1">
            <a:spLocks/>
          </p:cNvSpPr>
          <p:nvPr/>
        </p:nvSpPr>
        <p:spPr>
          <a:xfrm>
            <a:off x="5246270" y="5581519"/>
            <a:ext cx="3163295" cy="1172714"/>
          </a:xfrm>
          <a:prstGeom prst="rect">
            <a:avLst/>
          </a:prstGeom>
        </p:spPr>
        <p:txBody>
          <a:bodyPr vert="horz" lIns="88626" tIns="44313" rIns="88626" bIns="44313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800" b="1" dirty="0">
                <a:solidFill>
                  <a:schemeClr val="bg1"/>
                </a:solidFill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工事中写真（</a:t>
            </a:r>
            <a:r>
              <a:rPr lang="en-US" altLang="ja-JP" sz="800" b="1" dirty="0">
                <a:solidFill>
                  <a:schemeClr val="bg1"/>
                </a:solidFill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2019</a:t>
            </a:r>
            <a:r>
              <a:rPr lang="ja-JP" altLang="en-US" sz="800" b="1" dirty="0">
                <a:solidFill>
                  <a:schemeClr val="bg1"/>
                </a:solidFill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年</a:t>
            </a:r>
            <a:r>
              <a:rPr lang="en-US" altLang="ja-JP" sz="800" b="1" dirty="0">
                <a:solidFill>
                  <a:schemeClr val="bg1"/>
                </a:solidFill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12</a:t>
            </a:r>
            <a:r>
              <a:rPr lang="ja-JP" altLang="en-US" sz="800" b="1" dirty="0">
                <a:solidFill>
                  <a:schemeClr val="bg1"/>
                </a:solidFill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月時点）</a:t>
            </a:r>
            <a:endParaRPr lang="hr-HR" altLang="ja-JP" sz="800" b="1" dirty="0">
              <a:solidFill>
                <a:schemeClr val="bg1"/>
              </a:solidFill>
              <a:latin typeface="Hiragino Kaku Gothic StdN W7" charset="-128"/>
              <a:ea typeface="Hiragino Kaku Gothic StdN W7" charset="-128"/>
              <a:cs typeface="Hiragino Kaku Gothic StdN W7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1655386" y="8440699"/>
            <a:ext cx="332509" cy="498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 descr="屋内, 天井, 床, 建物 が含まれている画像&#10;&#10;自動的に生成された説明">
            <a:extLst>
              <a:ext uri="{FF2B5EF4-FFF2-40B4-BE49-F238E27FC236}">
                <a16:creationId xmlns:a16="http://schemas.microsoft.com/office/drawing/2014/main" id="{E283CE6C-2B5A-4F3E-8F98-2B7D8DFCD0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00" y="6285600"/>
            <a:ext cx="3833090" cy="244800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863F3A2A-0D5F-4819-A364-DC535C24F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9168" y="5867304"/>
            <a:ext cx="3872432" cy="3171892"/>
          </a:xfrm>
          <a:prstGeom prst="rect">
            <a:avLst/>
          </a:prstGeom>
        </p:spPr>
      </p:pic>
      <p:pic>
        <p:nvPicPr>
          <p:cNvPr id="28" name="図 27" descr="屋内, 天井, ベッド, 建物 が含まれている画像&#10;&#10;自動的に生成された説明">
            <a:extLst>
              <a:ext uri="{FF2B5EF4-FFF2-40B4-BE49-F238E27FC236}">
                <a16:creationId xmlns:a16="http://schemas.microsoft.com/office/drawing/2014/main" id="{DF2332C9-4C07-4A76-A414-C91C1C5E684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6270" y="550399"/>
            <a:ext cx="3492000" cy="5137601"/>
          </a:xfrm>
          <a:prstGeom prst="rect">
            <a:avLst/>
          </a:prstGeom>
        </p:spPr>
      </p:pic>
      <p:pic>
        <p:nvPicPr>
          <p:cNvPr id="33" name="図 32" descr="建物, 屋内, 床, 天井 が含まれている画像&#10;&#10;自動的に生成された説明">
            <a:extLst>
              <a:ext uri="{FF2B5EF4-FFF2-40B4-BE49-F238E27FC236}">
                <a16:creationId xmlns:a16="http://schemas.microsoft.com/office/drawing/2014/main" id="{1A93AA49-7055-42F6-97C1-EE82C2EF078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5284" y="576000"/>
            <a:ext cx="3246960" cy="5112000"/>
          </a:xfrm>
          <a:prstGeom prst="rect">
            <a:avLst/>
          </a:prstGeom>
        </p:spPr>
      </p:pic>
      <p:pic>
        <p:nvPicPr>
          <p:cNvPr id="35" name="図 34" descr="天井, 屋内, 床, 建物 が含まれている画像&#10;&#10;自動的に生成された説明">
            <a:extLst>
              <a:ext uri="{FF2B5EF4-FFF2-40B4-BE49-F238E27FC236}">
                <a16:creationId xmlns:a16="http://schemas.microsoft.com/office/drawing/2014/main" id="{BB0C106F-FE06-49B5-BE5F-6D1DE68109E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7" r="1317"/>
          <a:stretch/>
        </p:blipFill>
        <p:spPr>
          <a:xfrm>
            <a:off x="4890743" y="6285600"/>
            <a:ext cx="3610298" cy="2448000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163DC98-E81F-4AB7-AF4B-6AD6F5BBC438}"/>
              </a:ext>
            </a:extLst>
          </p:cNvPr>
          <p:cNvSpPr txBox="1"/>
          <p:nvPr/>
        </p:nvSpPr>
        <p:spPr>
          <a:xfrm>
            <a:off x="447899" y="8415692"/>
            <a:ext cx="365806" cy="31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1F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99C92FC0-2D57-4228-8CEF-5E94815BDBF9}"/>
              </a:ext>
            </a:extLst>
          </p:cNvPr>
          <p:cNvSpPr txBox="1"/>
          <p:nvPr/>
        </p:nvSpPr>
        <p:spPr>
          <a:xfrm>
            <a:off x="5361192" y="5303475"/>
            <a:ext cx="365806" cy="317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2</a:t>
            </a:r>
            <a:r>
              <a:rPr kumimoji="1" lang="en-US" altLang="ja-JP" dirty="0">
                <a:solidFill>
                  <a:schemeClr val="bg1"/>
                </a:solidFill>
              </a:rPr>
              <a:t>F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EBF8C84-B676-4AF0-BB06-7CFF298A3EEC}"/>
              </a:ext>
            </a:extLst>
          </p:cNvPr>
          <p:cNvSpPr txBox="1"/>
          <p:nvPr/>
        </p:nvSpPr>
        <p:spPr>
          <a:xfrm>
            <a:off x="9212438" y="5303475"/>
            <a:ext cx="365806" cy="317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2</a:t>
            </a:r>
            <a:r>
              <a:rPr kumimoji="1" lang="en-US" altLang="ja-JP" dirty="0">
                <a:solidFill>
                  <a:schemeClr val="bg1"/>
                </a:solidFill>
              </a:rPr>
              <a:t>F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CBE22E30-B997-4295-870B-FFCB9617D17E}"/>
              </a:ext>
            </a:extLst>
          </p:cNvPr>
          <p:cNvSpPr txBox="1"/>
          <p:nvPr/>
        </p:nvSpPr>
        <p:spPr>
          <a:xfrm>
            <a:off x="5330880" y="8410150"/>
            <a:ext cx="365806" cy="31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1F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A0099FC-C05A-505D-B767-4E5B56B1A0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15592" y="8939463"/>
            <a:ext cx="2374395" cy="519463"/>
          </a:xfrm>
          <a:prstGeom prst="rect">
            <a:avLst/>
          </a:prstGeom>
        </p:spPr>
      </p:pic>
      <p:sp>
        <p:nvSpPr>
          <p:cNvPr id="4" name="サブタイトル 2">
            <a:extLst>
              <a:ext uri="{FF2B5EF4-FFF2-40B4-BE49-F238E27FC236}">
                <a16:creationId xmlns:a16="http://schemas.microsoft.com/office/drawing/2014/main" id="{5EEB2969-3630-4C67-F6AA-A1DDDC01D273}"/>
              </a:ext>
            </a:extLst>
          </p:cNvPr>
          <p:cNvSpPr txBox="1">
            <a:spLocks/>
          </p:cNvSpPr>
          <p:nvPr/>
        </p:nvSpPr>
        <p:spPr>
          <a:xfrm>
            <a:off x="394201" y="440501"/>
            <a:ext cx="2147521" cy="327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kumimoji="1"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2000" b="1" dirty="0">
                <a:solidFill>
                  <a:srgbClr val="FF0000"/>
                </a:solidFill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RENT 1F</a:t>
            </a:r>
          </a:p>
        </p:txBody>
      </p:sp>
    </p:spTree>
    <p:extLst>
      <p:ext uri="{BB962C8B-B14F-4D97-AF65-F5344CB8AC3E}">
        <p14:creationId xmlns:p14="http://schemas.microsoft.com/office/powerpoint/2010/main" val="1289810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0030" y="842885"/>
            <a:ext cx="7200000" cy="4799999"/>
          </a:xfrm>
          <a:prstGeom prst="rect">
            <a:avLst/>
          </a:prstGeom>
        </p:spPr>
      </p:pic>
      <p:sp>
        <p:nvSpPr>
          <p:cNvPr id="31" name="サブタイトル 2"/>
          <p:cNvSpPr txBox="1">
            <a:spLocks/>
          </p:cNvSpPr>
          <p:nvPr/>
        </p:nvSpPr>
        <p:spPr>
          <a:xfrm>
            <a:off x="10871712" y="9977152"/>
            <a:ext cx="865261" cy="477108"/>
          </a:xfrm>
          <a:prstGeom prst="rect">
            <a:avLst/>
          </a:prstGeom>
        </p:spPr>
        <p:txBody>
          <a:bodyPr vert="horz" lIns="170688" tIns="85341" rIns="170688" bIns="85341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551" b="1" dirty="0">
                <a:solidFill>
                  <a:srgbClr val="2BAC6E"/>
                </a:solidFill>
                <a:latin typeface="Hiragino Kaku Gothic StdN W6" charset="-128"/>
                <a:ea typeface="Hiragino Kaku Gothic StdN W6" charset="-128"/>
                <a:cs typeface="Hiragino Kaku Gothic StdN W6" charset="-128"/>
              </a:rPr>
              <a:t>Mail</a:t>
            </a:r>
            <a:endParaRPr lang="ja-JP" altLang="en-US" sz="1551" b="1" dirty="0">
              <a:solidFill>
                <a:srgbClr val="2BAC6E"/>
              </a:solidFill>
              <a:latin typeface="Hiragino Kaku Gothic StdN W6" charset="-128"/>
              <a:ea typeface="Hiragino Kaku Gothic StdN W6" charset="-128"/>
              <a:cs typeface="Hiragino Kaku Gothic StdN W6" charset="-128"/>
            </a:endParaRPr>
          </a:p>
        </p:txBody>
      </p:sp>
      <p:sp>
        <p:nvSpPr>
          <p:cNvPr id="57" name="サブタイトル 2"/>
          <p:cNvSpPr txBox="1">
            <a:spLocks/>
          </p:cNvSpPr>
          <p:nvPr/>
        </p:nvSpPr>
        <p:spPr>
          <a:xfrm>
            <a:off x="4286195" y="11531754"/>
            <a:ext cx="3733122" cy="263119"/>
          </a:xfrm>
          <a:prstGeom prst="rect">
            <a:avLst/>
          </a:prstGeom>
        </p:spPr>
        <p:txBody>
          <a:bodyPr vert="horz" lIns="118169" tIns="59084" rIns="118169" bIns="59084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40000"/>
              </a:lnSpc>
            </a:pPr>
            <a:r>
              <a:rPr lang="en-US" altLang="ja-JP" sz="1292" dirty="0">
                <a:solidFill>
                  <a:srgbClr val="2BAC6E"/>
                </a:solidFill>
                <a:latin typeface="Hiragino Kaku Gothic StdN W4" charset="-128"/>
                <a:ea typeface="Hiragino Kaku Gothic StdN W4" charset="-128"/>
                <a:cs typeface="Hiragino Kaku Gothic StdN W4" charset="-128"/>
              </a:rPr>
              <a:t>Type2</a:t>
            </a:r>
            <a:r>
              <a:rPr lang="ja-JP" altLang="en-US" sz="1292" dirty="0">
                <a:solidFill>
                  <a:srgbClr val="2BAC6E"/>
                </a:solidFill>
                <a:latin typeface="Hiragino Kaku Gothic StdN W4" charset="-128"/>
                <a:ea typeface="Hiragino Kaku Gothic StdN W4" charset="-128"/>
                <a:cs typeface="Hiragino Kaku Gothic StdN W4" charset="-128"/>
              </a:rPr>
              <a:t>  </a:t>
            </a:r>
            <a:r>
              <a:rPr lang="en-US" altLang="ja-JP" sz="1938" b="1" dirty="0">
                <a:solidFill>
                  <a:srgbClr val="2BAC6E"/>
                </a:solidFill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2LDK/</a:t>
            </a:r>
            <a:r>
              <a:rPr lang="hr-HR" altLang="ja-JP" sz="1938" b="1" dirty="0">
                <a:solidFill>
                  <a:srgbClr val="2BAC6E"/>
                </a:solidFill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66.34㎡</a:t>
            </a:r>
          </a:p>
        </p:txBody>
      </p:sp>
      <p:sp>
        <p:nvSpPr>
          <p:cNvPr id="58" name="サブタイトル 2"/>
          <p:cNvSpPr txBox="1">
            <a:spLocks/>
          </p:cNvSpPr>
          <p:nvPr/>
        </p:nvSpPr>
        <p:spPr>
          <a:xfrm>
            <a:off x="6496120" y="11944048"/>
            <a:ext cx="2009562" cy="841021"/>
          </a:xfrm>
          <a:prstGeom prst="rect">
            <a:avLst/>
          </a:prstGeom>
        </p:spPr>
        <p:txBody>
          <a:bodyPr vert="horz" lIns="170688" tIns="85341" rIns="170688" bIns="85341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58"/>
              </a:lnSpc>
              <a:spcBef>
                <a:spcPts val="711"/>
              </a:spcBef>
            </a:pPr>
            <a:r>
              <a:rPr lang="ja-JP" altLang="en-US" sz="1034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敷金：</a:t>
            </a:r>
            <a:r>
              <a:rPr lang="en-US" altLang="ja-JP" sz="1034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1</a:t>
            </a:r>
            <a:r>
              <a:rPr lang="ja-JP" altLang="en-US" sz="1034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ヶ月</a:t>
            </a:r>
            <a:endParaRPr lang="en-US" altLang="ja-JP" sz="1034" dirty="0">
              <a:latin typeface="Hiragino Kaku Gothic StdN W3" charset="-128"/>
              <a:ea typeface="Hiragino Kaku Gothic StdN W3" charset="-128"/>
              <a:cs typeface="Hiragino Kaku Gothic StdN W3" charset="-128"/>
            </a:endParaRPr>
          </a:p>
          <a:p>
            <a:pPr algn="l">
              <a:lnSpc>
                <a:spcPts val="658"/>
              </a:lnSpc>
              <a:spcBef>
                <a:spcPts val="711"/>
              </a:spcBef>
            </a:pPr>
            <a:r>
              <a:rPr lang="ja-JP" altLang="en-US" sz="1034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礼金：</a:t>
            </a:r>
            <a:r>
              <a:rPr lang="en-US" altLang="ja-JP" sz="1034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1</a:t>
            </a:r>
            <a:r>
              <a:rPr lang="ja-JP" altLang="en-US" sz="1034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ヶ月</a:t>
            </a:r>
            <a:endParaRPr lang="en-US" altLang="ja-JP" sz="1034" dirty="0">
              <a:latin typeface="Hiragino Kaku Gothic StdN W3" charset="-128"/>
              <a:ea typeface="Hiragino Kaku Gothic StdN W3" charset="-128"/>
              <a:cs typeface="Hiragino Kaku Gothic StdN W3" charset="-128"/>
            </a:endParaRPr>
          </a:p>
          <a:p>
            <a:pPr algn="l">
              <a:lnSpc>
                <a:spcPts val="658"/>
              </a:lnSpc>
              <a:spcBef>
                <a:spcPts val="711"/>
              </a:spcBef>
            </a:pPr>
            <a:r>
              <a:rPr lang="ja-JP" altLang="en-US" sz="1034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仲介手数料：</a:t>
            </a:r>
            <a:r>
              <a:rPr lang="en-US" altLang="ja-JP" sz="1034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1</a:t>
            </a:r>
            <a:r>
              <a:rPr lang="ja-JP" altLang="en-US" sz="1034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ヶ月</a:t>
            </a:r>
            <a:endParaRPr lang="en-US" altLang="ja-JP" sz="1034" dirty="0">
              <a:latin typeface="Hiragino Kaku Gothic StdN W3" charset="-128"/>
              <a:ea typeface="Hiragino Kaku Gothic StdN W3" charset="-128"/>
              <a:cs typeface="Hiragino Kaku Gothic StdN W3" charset="-128"/>
            </a:endParaRPr>
          </a:p>
          <a:p>
            <a:pPr algn="l">
              <a:lnSpc>
                <a:spcPts val="658"/>
              </a:lnSpc>
              <a:spcBef>
                <a:spcPts val="711"/>
              </a:spcBef>
            </a:pPr>
            <a:r>
              <a:rPr lang="ja-JP" altLang="en-US" sz="1034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火災保険料：</a:t>
            </a:r>
            <a:r>
              <a:rPr lang="en-US" altLang="ja-JP" sz="1034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1</a:t>
            </a:r>
            <a:r>
              <a:rPr lang="ja-JP" altLang="en-US" sz="1034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ヶ月</a:t>
            </a:r>
          </a:p>
        </p:txBody>
      </p:sp>
      <p:sp>
        <p:nvSpPr>
          <p:cNvPr id="59" name="正方形/長方形 58"/>
          <p:cNvSpPr/>
          <p:nvPr/>
        </p:nvSpPr>
        <p:spPr>
          <a:xfrm>
            <a:off x="4260273" y="11872476"/>
            <a:ext cx="2567645" cy="8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96"/>
              </a:lnSpc>
              <a:spcBef>
                <a:spcPts val="711"/>
              </a:spcBef>
            </a:pPr>
            <a:r>
              <a:rPr lang="ja-JP" altLang="en-US" sz="155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賃料：</a:t>
            </a:r>
            <a:r>
              <a:rPr lang="cs-CZ" altLang="ja-JP" sz="155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 </a:t>
            </a:r>
            <a:r>
              <a:rPr lang="cs-CZ" altLang="ja-JP" sz="1938" b="1" dirty="0"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102,800</a:t>
            </a:r>
            <a:r>
              <a:rPr lang="ja-JP" altLang="en-US" sz="1938" b="1" dirty="0"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円</a:t>
            </a:r>
            <a:endParaRPr lang="en-US" altLang="ja-JP" sz="1938" b="1" dirty="0">
              <a:latin typeface="Hiragino Kaku Gothic StdN W7" charset="-128"/>
              <a:ea typeface="Hiragino Kaku Gothic StdN W7" charset="-128"/>
              <a:cs typeface="Hiragino Kaku Gothic StdN W7" charset="-128"/>
            </a:endParaRPr>
          </a:p>
          <a:p>
            <a:pPr>
              <a:lnSpc>
                <a:spcPts val="2596"/>
              </a:lnSpc>
              <a:spcBef>
                <a:spcPts val="711"/>
              </a:spcBef>
            </a:pPr>
            <a:r>
              <a:rPr lang="ja-JP" altLang="en-US" sz="155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共益費：</a:t>
            </a:r>
            <a:r>
              <a:rPr lang="en-US" altLang="ja-JP" sz="1938" b="1" dirty="0"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3,000</a:t>
            </a:r>
            <a:r>
              <a:rPr lang="ja-JP" altLang="en-US" sz="1938" b="1" dirty="0"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円</a:t>
            </a: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9250690" y="587214"/>
            <a:ext cx="3751581" cy="475779"/>
          </a:xfrm>
          <a:prstGeom prst="rect">
            <a:avLst/>
          </a:prstGeom>
        </p:spPr>
        <p:txBody>
          <a:bodyPr vert="horz" lIns="170688" tIns="85341" rIns="170688" bIns="85341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292" b="1" dirty="0">
                <a:solidFill>
                  <a:schemeClr val="bg1"/>
                </a:solidFill>
                <a:latin typeface="Hiragino Kaku Gothic StdN W6" charset="-128"/>
                <a:ea typeface="Hiragino Kaku Gothic StdN W6" charset="-128"/>
                <a:cs typeface="Hiragino Kaku Gothic StdN W6" charset="-128"/>
              </a:rPr>
              <a:t>Access/</a:t>
            </a:r>
            <a:r>
              <a:rPr lang="ja-JP" altLang="en-US" sz="1292" b="1" dirty="0">
                <a:solidFill>
                  <a:schemeClr val="bg1"/>
                </a:solidFill>
                <a:latin typeface="Hiragino Kaku Gothic StdN W6" charset="-128"/>
                <a:ea typeface="Hiragino Kaku Gothic StdN W6" charset="-128"/>
                <a:cs typeface="Hiragino Kaku Gothic StdN W6" charset="-128"/>
              </a:rPr>
              <a:t>アクセス</a:t>
            </a:r>
          </a:p>
        </p:txBody>
      </p:sp>
      <p:sp>
        <p:nvSpPr>
          <p:cNvPr id="51" name="サブタイトル 2"/>
          <p:cNvSpPr txBox="1">
            <a:spLocks/>
          </p:cNvSpPr>
          <p:nvPr/>
        </p:nvSpPr>
        <p:spPr>
          <a:xfrm>
            <a:off x="7497312" y="10115224"/>
            <a:ext cx="2016740" cy="222473"/>
          </a:xfrm>
          <a:prstGeom prst="rect">
            <a:avLst/>
          </a:prstGeom>
        </p:spPr>
        <p:txBody>
          <a:bodyPr vert="horz" lIns="170688" tIns="85341" rIns="170688" bIns="85341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73"/>
              </a:lnSpc>
              <a:spcBef>
                <a:spcPts val="711"/>
              </a:spcBef>
            </a:pPr>
            <a:r>
              <a:rPr lang="en-US" altLang="ja-JP" sz="905" b="1" dirty="0">
                <a:latin typeface="Hiragino Kaku Gothic StdN W6" charset="-128"/>
                <a:ea typeface="Hiragino Kaku Gothic StdN W6" charset="-128"/>
                <a:cs typeface="Hiragino Kaku Gothic StdN W6" charset="-128"/>
              </a:rPr>
              <a:t>2LDK</a:t>
            </a:r>
            <a:r>
              <a:rPr lang="ja-JP" altLang="en-US" sz="905" b="1" dirty="0">
                <a:latin typeface="Hiragino Kaku Gothic StdN W6" charset="-128"/>
                <a:ea typeface="Hiragino Kaku Gothic StdN W6" charset="-128"/>
                <a:cs typeface="Hiragino Kaku Gothic StdN W6" charset="-128"/>
              </a:rPr>
              <a:t>タイプ</a:t>
            </a:r>
          </a:p>
        </p:txBody>
      </p:sp>
      <p:sp>
        <p:nvSpPr>
          <p:cNvPr id="73" name="サブタイトル 2"/>
          <p:cNvSpPr>
            <a:spLocks noGrp="1"/>
          </p:cNvSpPr>
          <p:nvPr>
            <p:ph type="subTitle" idx="1"/>
          </p:nvPr>
        </p:nvSpPr>
        <p:spPr>
          <a:xfrm>
            <a:off x="749942" y="842886"/>
            <a:ext cx="2529329" cy="755563"/>
          </a:xfrm>
        </p:spPr>
        <p:txBody>
          <a:bodyPr>
            <a:noAutofit/>
          </a:bodyPr>
          <a:lstStyle/>
          <a:p>
            <a:pPr algn="l"/>
            <a:r>
              <a:rPr lang="en-US" altLang="ja-JP" sz="1800" b="1" dirty="0"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Type 4</a:t>
            </a:r>
          </a:p>
          <a:p>
            <a:pPr algn="l"/>
            <a:r>
              <a:rPr lang="en-US" altLang="ja-JP" sz="1800" b="1" dirty="0"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1LDK/</a:t>
            </a:r>
            <a:r>
              <a:rPr lang="hr-HR" altLang="ja-JP" sz="1800" b="1" dirty="0"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42.74㎡</a:t>
            </a:r>
          </a:p>
        </p:txBody>
      </p:sp>
      <p:sp>
        <p:nvSpPr>
          <p:cNvPr id="77" name="サブタイトル 2"/>
          <p:cNvSpPr txBox="1">
            <a:spLocks/>
          </p:cNvSpPr>
          <p:nvPr/>
        </p:nvSpPr>
        <p:spPr>
          <a:xfrm>
            <a:off x="712802" y="2000833"/>
            <a:ext cx="3730595" cy="2034523"/>
          </a:xfrm>
          <a:prstGeom prst="rect">
            <a:avLst/>
          </a:prstGeom>
        </p:spPr>
        <p:txBody>
          <a:bodyPr vert="horz" lIns="88626" tIns="44313" rIns="88626" bIns="44313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100"/>
              </a:spcBef>
            </a:pPr>
            <a:r>
              <a:rPr lang="ja-JP" altLang="en-US" sz="1600" b="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賃料：</a:t>
            </a:r>
            <a:r>
              <a:rPr lang="en-US" altLang="ja-JP" sz="1600" b="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2F 82,000</a:t>
            </a:r>
            <a:r>
              <a:rPr lang="ja-JP" altLang="en-US" sz="1600" b="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円</a:t>
            </a:r>
            <a:endParaRPr lang="en-US" altLang="ja-JP" sz="1600" b="1" dirty="0">
              <a:latin typeface="Hiragino Kaku Gothic StdN W3" charset="-128"/>
              <a:ea typeface="Hiragino Kaku Gothic StdN W3" charset="-128"/>
              <a:cs typeface="Hiragino Kaku Gothic StdN W3" charset="-128"/>
            </a:endParaRPr>
          </a:p>
          <a:p>
            <a:pPr algn="l">
              <a:lnSpc>
                <a:spcPct val="150000"/>
              </a:lnSpc>
              <a:spcBef>
                <a:spcPts val="100"/>
              </a:spcBef>
            </a:pPr>
            <a:r>
              <a:rPr lang="ja-JP" altLang="en-US" sz="1600" b="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　　　</a:t>
            </a:r>
            <a:r>
              <a:rPr lang="en-US" altLang="ja-JP" sz="1600" b="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1F</a:t>
            </a:r>
            <a:r>
              <a:rPr lang="ja-JP" altLang="en-US" sz="1600" b="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 </a:t>
            </a:r>
            <a:r>
              <a:rPr lang="en-US" altLang="ja-JP" sz="1600" b="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72,000</a:t>
            </a:r>
            <a:r>
              <a:rPr lang="ja-JP" altLang="en-US" sz="1600" b="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円</a:t>
            </a:r>
            <a:endParaRPr lang="en-US" altLang="ja-JP" sz="1600" b="1" dirty="0">
              <a:latin typeface="Hiragino Kaku Gothic StdN W3" charset="-128"/>
              <a:ea typeface="Hiragino Kaku Gothic StdN W3" charset="-128"/>
              <a:cs typeface="Hiragino Kaku Gothic StdN W3" charset="-128"/>
            </a:endParaRPr>
          </a:p>
          <a:p>
            <a:pPr algn="l">
              <a:lnSpc>
                <a:spcPct val="150000"/>
              </a:lnSpc>
              <a:spcBef>
                <a:spcPts val="100"/>
              </a:spcBef>
            </a:pPr>
            <a:r>
              <a:rPr lang="ja-JP" altLang="en-US" sz="1600" b="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　　　共益費：</a:t>
            </a:r>
            <a:r>
              <a:rPr lang="en-US" altLang="ja-JP" sz="1600" b="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3,000</a:t>
            </a:r>
            <a:r>
              <a:rPr lang="ja-JP" altLang="en-US" sz="1600" b="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円</a:t>
            </a:r>
          </a:p>
          <a:p>
            <a:pPr algn="l">
              <a:lnSpc>
                <a:spcPct val="150000"/>
              </a:lnSpc>
              <a:spcBef>
                <a:spcPts val="100"/>
              </a:spcBef>
            </a:pPr>
            <a:r>
              <a:rPr lang="ja-JP" altLang="en-US" sz="1600" b="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敷金：</a:t>
            </a:r>
            <a:r>
              <a:rPr lang="en-US" altLang="ja-JP" sz="1600" b="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1</a:t>
            </a:r>
            <a:r>
              <a:rPr lang="ja-JP" altLang="en-US" sz="1600" b="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ヶ月</a:t>
            </a:r>
            <a:endParaRPr lang="en-US" altLang="ja-JP" sz="1600" b="1" dirty="0">
              <a:latin typeface="Hiragino Kaku Gothic StdN W3" charset="-128"/>
              <a:ea typeface="Hiragino Kaku Gothic StdN W3" charset="-128"/>
              <a:cs typeface="Hiragino Kaku Gothic StdN W3" charset="-128"/>
            </a:endParaRPr>
          </a:p>
          <a:p>
            <a:pPr algn="l">
              <a:lnSpc>
                <a:spcPct val="150000"/>
              </a:lnSpc>
              <a:spcBef>
                <a:spcPts val="100"/>
              </a:spcBef>
            </a:pPr>
            <a:r>
              <a:rPr lang="ja-JP" altLang="en-US" sz="1600" b="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礼金：</a:t>
            </a:r>
            <a:r>
              <a:rPr lang="en-US" altLang="ja-JP" sz="1600" b="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1</a:t>
            </a:r>
            <a:r>
              <a:rPr lang="ja-JP" altLang="en-US" sz="1600" b="1" dirty="0">
                <a:latin typeface="Hiragino Kaku Gothic StdN W3" charset="-128"/>
                <a:ea typeface="Hiragino Kaku Gothic StdN W3" charset="-128"/>
                <a:cs typeface="Hiragino Kaku Gothic StdN W3" charset="-128"/>
              </a:rPr>
              <a:t>ヶ月</a:t>
            </a:r>
            <a:endParaRPr lang="en-US" altLang="ja-JP" sz="1600" b="1" dirty="0">
              <a:latin typeface="Hiragino Kaku Gothic StdN W3" charset="-128"/>
              <a:ea typeface="Hiragino Kaku Gothic StdN W3" charset="-128"/>
              <a:cs typeface="Hiragino Kaku Gothic StdN W3" charset="-128"/>
            </a:endParaRPr>
          </a:p>
        </p:txBody>
      </p:sp>
      <p:sp>
        <p:nvSpPr>
          <p:cNvPr id="85" name="サブタイトル 2"/>
          <p:cNvSpPr txBox="1">
            <a:spLocks/>
          </p:cNvSpPr>
          <p:nvPr/>
        </p:nvSpPr>
        <p:spPr>
          <a:xfrm>
            <a:off x="1631078" y="7187870"/>
            <a:ext cx="1866739" cy="1172714"/>
          </a:xfrm>
          <a:prstGeom prst="rect">
            <a:avLst/>
          </a:prstGeom>
        </p:spPr>
        <p:txBody>
          <a:bodyPr vert="horz" lIns="88626" tIns="44313" rIns="88626" bIns="44313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357" b="1" dirty="0"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写真</a:t>
            </a:r>
            <a:endParaRPr lang="hr-HR" altLang="ja-JP" sz="1357" b="1" dirty="0">
              <a:latin typeface="Hiragino Kaku Gothic StdN W7" charset="-128"/>
              <a:ea typeface="Hiragino Kaku Gothic StdN W7" charset="-128"/>
              <a:cs typeface="Hiragino Kaku Gothic StdN W7" charset="-128"/>
            </a:endParaRPr>
          </a:p>
        </p:txBody>
      </p:sp>
      <p:sp>
        <p:nvSpPr>
          <p:cNvPr id="86" name="サブタイトル 2"/>
          <p:cNvSpPr txBox="1">
            <a:spLocks/>
          </p:cNvSpPr>
          <p:nvPr/>
        </p:nvSpPr>
        <p:spPr>
          <a:xfrm>
            <a:off x="5562748" y="7187870"/>
            <a:ext cx="1866739" cy="1172714"/>
          </a:xfrm>
          <a:prstGeom prst="rect">
            <a:avLst/>
          </a:prstGeom>
        </p:spPr>
        <p:txBody>
          <a:bodyPr vert="horz" lIns="88626" tIns="44313" rIns="88626" bIns="44313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357" b="1" dirty="0"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写真</a:t>
            </a:r>
            <a:endParaRPr lang="hr-HR" altLang="ja-JP" sz="1357" b="1" dirty="0">
              <a:latin typeface="Hiragino Kaku Gothic StdN W7" charset="-128"/>
              <a:ea typeface="Hiragino Kaku Gothic StdN W7" charset="-128"/>
              <a:cs typeface="Hiragino Kaku Gothic StdN W7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1820227" y="8374504"/>
            <a:ext cx="332509" cy="498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 descr="窓のある部屋&#10;&#10;自動的に生成された説明">
            <a:extLst>
              <a:ext uri="{FF2B5EF4-FFF2-40B4-BE49-F238E27FC236}">
                <a16:creationId xmlns:a16="http://schemas.microsoft.com/office/drawing/2014/main" id="{27DA58C7-B071-4A46-B208-574B92EFC4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35" r="-1835"/>
          <a:stretch/>
        </p:blipFill>
        <p:spPr>
          <a:xfrm>
            <a:off x="363600" y="6096428"/>
            <a:ext cx="3844076" cy="2484000"/>
          </a:xfrm>
          <a:prstGeom prst="rect">
            <a:avLst/>
          </a:prstGeom>
        </p:spPr>
      </p:pic>
      <p:pic>
        <p:nvPicPr>
          <p:cNvPr id="12" name="図 11" descr="大きな窓のある部屋&#10;&#10;自動的に生成された説明">
            <a:extLst>
              <a:ext uri="{FF2B5EF4-FFF2-40B4-BE49-F238E27FC236}">
                <a16:creationId xmlns:a16="http://schemas.microsoft.com/office/drawing/2014/main" id="{C4B4AD0A-349C-4021-AF53-B9E8F2B2CFA7}"/>
              </a:ext>
            </a:extLst>
          </p:cNvPr>
          <p:cNvPicPr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40" r="5340"/>
          <a:stretch/>
        </p:blipFill>
        <p:spPr>
          <a:xfrm>
            <a:off x="4737600" y="6096428"/>
            <a:ext cx="3708000" cy="2484000"/>
          </a:xfrm>
          <a:prstGeom prst="rect">
            <a:avLst/>
          </a:prstGeom>
        </p:spPr>
      </p:pic>
      <p:pic>
        <p:nvPicPr>
          <p:cNvPr id="14" name="図 13" descr="文字と写真のスクリーンショット&#10;&#10;自動的に生成された説明">
            <a:extLst>
              <a:ext uri="{FF2B5EF4-FFF2-40B4-BE49-F238E27FC236}">
                <a16:creationId xmlns:a16="http://schemas.microsoft.com/office/drawing/2014/main" id="{293B1EBD-72C9-4D6D-94D6-ED74220ABA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5643" y="5766173"/>
            <a:ext cx="3034584" cy="2992142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F6E02A3-F1ED-4788-BB7B-410FA63B64BB}"/>
              </a:ext>
            </a:extLst>
          </p:cNvPr>
          <p:cNvSpPr txBox="1"/>
          <p:nvPr/>
        </p:nvSpPr>
        <p:spPr>
          <a:xfrm>
            <a:off x="4489270" y="5227572"/>
            <a:ext cx="365806" cy="317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2</a:t>
            </a:r>
            <a:r>
              <a:rPr kumimoji="1" lang="en-US" altLang="ja-JP" dirty="0">
                <a:solidFill>
                  <a:schemeClr val="bg1"/>
                </a:solidFill>
              </a:rPr>
              <a:t>F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352B293-C145-4375-8F24-87797A2C2537}"/>
              </a:ext>
            </a:extLst>
          </p:cNvPr>
          <p:cNvSpPr txBox="1"/>
          <p:nvPr/>
        </p:nvSpPr>
        <p:spPr>
          <a:xfrm>
            <a:off x="504795" y="8245406"/>
            <a:ext cx="365806" cy="317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1F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ED9FA0D-03CB-4F4E-BA9D-F70E1237922B}"/>
              </a:ext>
            </a:extLst>
          </p:cNvPr>
          <p:cNvSpPr txBox="1"/>
          <p:nvPr/>
        </p:nvSpPr>
        <p:spPr>
          <a:xfrm>
            <a:off x="4931980" y="8269411"/>
            <a:ext cx="365806" cy="317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2</a:t>
            </a:r>
            <a:r>
              <a:rPr kumimoji="1" lang="en-US" altLang="ja-JP" dirty="0">
                <a:solidFill>
                  <a:schemeClr val="bg1"/>
                </a:solidFill>
              </a:rPr>
              <a:t>F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5" name="サブタイトル 2">
            <a:extLst>
              <a:ext uri="{FF2B5EF4-FFF2-40B4-BE49-F238E27FC236}">
                <a16:creationId xmlns:a16="http://schemas.microsoft.com/office/drawing/2014/main" id="{4024D78A-588B-41F7-8E40-509EA7076AAB}"/>
              </a:ext>
            </a:extLst>
          </p:cNvPr>
          <p:cNvSpPr txBox="1">
            <a:spLocks/>
          </p:cNvSpPr>
          <p:nvPr/>
        </p:nvSpPr>
        <p:spPr>
          <a:xfrm>
            <a:off x="712800" y="4229100"/>
            <a:ext cx="3652507" cy="1836506"/>
          </a:xfrm>
          <a:prstGeom prst="rect">
            <a:avLst/>
          </a:prstGeom>
        </p:spPr>
        <p:txBody>
          <a:bodyPr vert="horz" lIns="88626" tIns="44313" rIns="88626" bIns="44313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49"/>
              </a:lnSpc>
            </a:pPr>
            <a:r>
              <a:rPr lang="ja-JP" altLang="en-US" sz="1600" b="1" dirty="0">
                <a:latin typeface="Hiragino Kaku Gothic StdN W4" charset="-128"/>
                <a:ea typeface="Hiragino Kaku Gothic StdN W4" charset="-128"/>
                <a:cs typeface="Hiragino Kaku Gothic StdN W4" charset="-128"/>
              </a:rPr>
              <a:t>備考：１</a:t>
            </a:r>
            <a:r>
              <a:rPr lang="en-US" altLang="ja-JP" sz="1600" b="1" dirty="0">
                <a:latin typeface="Hiragino Kaku Gothic StdN W4" charset="-128"/>
                <a:ea typeface="Hiragino Kaku Gothic StdN W4" charset="-128"/>
                <a:cs typeface="Hiragino Kaku Gothic StdN W4" charset="-128"/>
              </a:rPr>
              <a:t>F </a:t>
            </a:r>
            <a:r>
              <a:rPr lang="ja-JP" altLang="en-US" sz="1600" b="1" dirty="0">
                <a:latin typeface="Hiragino Kaku Gothic StdN W4" charset="-128"/>
                <a:ea typeface="Hiragino Kaku Gothic StdN W4" charset="-128"/>
                <a:cs typeface="Hiragino Kaku Gothic StdN W4" charset="-128"/>
              </a:rPr>
              <a:t>　即日可</a:t>
            </a:r>
            <a:endParaRPr lang="en-US" altLang="ja-JP" sz="1600" b="1" dirty="0">
              <a:latin typeface="Hiragino Kaku Gothic StdN W4" charset="-128"/>
              <a:ea typeface="Hiragino Kaku Gothic StdN W4" charset="-128"/>
              <a:cs typeface="Hiragino Kaku Gothic StdN W4" charset="-128"/>
            </a:endParaRPr>
          </a:p>
          <a:p>
            <a:pPr algn="l">
              <a:lnSpc>
                <a:spcPts val="349"/>
              </a:lnSpc>
            </a:pPr>
            <a:r>
              <a:rPr lang="ja-JP" altLang="en-US" sz="1600" b="1" dirty="0">
                <a:latin typeface="Hiragino Kaku Gothic StdN W4" charset="-128"/>
                <a:ea typeface="Hiragino Kaku Gothic StdN W4" charset="-128"/>
                <a:cs typeface="Hiragino Kaku Gothic StdN W4" charset="-128"/>
              </a:rPr>
              <a:t>　　</a:t>
            </a:r>
            <a:endParaRPr lang="en-US" altLang="ja-JP" sz="1600" b="1" dirty="0">
              <a:latin typeface="Hiragino Kaku Gothic StdN W4" charset="-128"/>
              <a:ea typeface="Hiragino Kaku Gothic StdN W4" charset="-128"/>
              <a:cs typeface="Hiragino Kaku Gothic StdN W4" charset="-128"/>
            </a:endParaRPr>
          </a:p>
          <a:p>
            <a:pPr algn="l">
              <a:lnSpc>
                <a:spcPts val="349"/>
              </a:lnSpc>
            </a:pPr>
            <a:r>
              <a:rPr lang="ja-JP" altLang="en-US" sz="1600" b="1" dirty="0">
                <a:latin typeface="Hiragino Kaku Gothic StdN W4" charset="-128"/>
                <a:ea typeface="Hiragino Kaku Gothic StdN W4" charset="-128"/>
                <a:cs typeface="Hiragino Kaku Gothic StdN W4" charset="-128"/>
              </a:rPr>
              <a:t>　　　２Ｆ　即日可</a:t>
            </a:r>
            <a:endParaRPr lang="en-US" altLang="ja-JP" sz="1600" b="1" dirty="0">
              <a:latin typeface="Hiragino Kaku Gothic StdN W4" charset="-128"/>
              <a:ea typeface="Hiragino Kaku Gothic StdN W4" charset="-128"/>
              <a:cs typeface="Hiragino Kaku Gothic StdN W4" charset="-128"/>
            </a:endParaRPr>
          </a:p>
        </p:txBody>
      </p:sp>
      <p:sp>
        <p:nvSpPr>
          <p:cNvPr id="24" name="サブタイトル 2">
            <a:extLst>
              <a:ext uri="{FF2B5EF4-FFF2-40B4-BE49-F238E27FC236}">
                <a16:creationId xmlns:a16="http://schemas.microsoft.com/office/drawing/2014/main" id="{6C163874-AA3A-9C99-C522-0868EF8F9AEE}"/>
              </a:ext>
            </a:extLst>
          </p:cNvPr>
          <p:cNvSpPr txBox="1">
            <a:spLocks/>
          </p:cNvSpPr>
          <p:nvPr/>
        </p:nvSpPr>
        <p:spPr>
          <a:xfrm>
            <a:off x="394201" y="440501"/>
            <a:ext cx="2147521" cy="327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kumimoji="1"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2000" b="1" dirty="0">
                <a:solidFill>
                  <a:srgbClr val="FF0000"/>
                </a:solidFill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RENT 1F</a:t>
            </a:r>
            <a:r>
              <a:rPr lang="ja-JP" altLang="en-US" sz="2000" b="1" dirty="0">
                <a:solidFill>
                  <a:srgbClr val="FF0000"/>
                </a:solidFill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、</a:t>
            </a:r>
            <a:r>
              <a:rPr lang="en-US" altLang="ja-JP" sz="2000" b="1" dirty="0">
                <a:solidFill>
                  <a:srgbClr val="FF0000"/>
                </a:solidFill>
                <a:latin typeface="Hiragino Kaku Gothic StdN W7" charset="-128"/>
                <a:ea typeface="Hiragino Kaku Gothic StdN W7" charset="-128"/>
                <a:cs typeface="Hiragino Kaku Gothic StdN W7" charset="-128"/>
              </a:rPr>
              <a:t>2F</a:t>
            </a:r>
          </a:p>
        </p:txBody>
      </p:sp>
      <p:pic>
        <p:nvPicPr>
          <p:cNvPr id="33" name="図 32" descr="図形&#10;&#10;中程度の精度で自動的に生成された説明">
            <a:extLst>
              <a:ext uri="{FF2B5EF4-FFF2-40B4-BE49-F238E27FC236}">
                <a16:creationId xmlns:a16="http://schemas.microsoft.com/office/drawing/2014/main" id="{DF1EACAA-0433-F128-0A6F-3A73709C3EA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592" y="8939463"/>
            <a:ext cx="2374395" cy="51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56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マップ&#10;&#10;中程度の精度で自動的に生成された説明">
            <a:extLst>
              <a:ext uri="{FF2B5EF4-FFF2-40B4-BE49-F238E27FC236}">
                <a16:creationId xmlns:a16="http://schemas.microsoft.com/office/drawing/2014/main" id="{AC60413D-25A7-1D63-8785-5825B9BA29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60964" y="-579243"/>
            <a:ext cx="10558051" cy="1229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31591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14459</TotalTime>
  <Words>643</Words>
  <Application>Microsoft Office PowerPoint</Application>
  <PresentationFormat>A3 297x420 mm</PresentationFormat>
  <Paragraphs>134</Paragraphs>
  <Slides>5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8" baseType="lpstr">
      <vt:lpstr>Hiragino Kaku Gothic Std W4</vt:lpstr>
      <vt:lpstr>Hiragino Kaku Gothic StdN W0</vt:lpstr>
      <vt:lpstr>Hiragino Kaku Gothic StdN W3</vt:lpstr>
      <vt:lpstr>Hiragino Kaku Gothic StdN W4</vt:lpstr>
      <vt:lpstr>Hiragino Kaku Gothic StdN W5</vt:lpstr>
      <vt:lpstr>Hiragino Kaku Gothic StdN W6</vt:lpstr>
      <vt:lpstr>Hiragino Kaku Gothic StdN W7</vt:lpstr>
      <vt:lpstr>MS Gothic</vt:lpstr>
      <vt:lpstr>Yu Gothic</vt:lpstr>
      <vt:lpstr>Arial</vt:lpstr>
      <vt:lpstr>Calibri</vt:lpstr>
      <vt:lpstr>Calibri Light</vt:lpstr>
      <vt:lpstr>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office365_04</dc:creator>
  <cp:lastModifiedBy>広毅 古川</cp:lastModifiedBy>
  <cp:revision>111</cp:revision>
  <cp:lastPrinted>2024-05-06T02:58:21Z</cp:lastPrinted>
  <dcterms:created xsi:type="dcterms:W3CDTF">2019-11-05T06:31:58Z</dcterms:created>
  <dcterms:modified xsi:type="dcterms:W3CDTF">2025-09-11T13:49:14Z</dcterms:modified>
</cp:coreProperties>
</file>