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sldIdLst>
    <p:sldId id="258" r:id="rId2"/>
    <p:sldId id="262" r:id="rId3"/>
    <p:sldId id="261" r:id="rId4"/>
  </p:sldIdLst>
  <p:sldSz cx="12801600" cy="9601200" type="A3"/>
  <p:notesSz cx="6735763" cy="9866313"/>
  <p:defaultTextStyle>
    <a:defPPr>
      <a:defRPr lang="ja-JP"/>
    </a:defPPr>
    <a:lvl1pPr marL="0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1pPr>
    <a:lvl2pPr marL="372142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2pPr>
    <a:lvl3pPr marL="744287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3pPr>
    <a:lvl4pPr marL="1116431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4pPr>
    <a:lvl5pPr marL="1488573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5pPr>
    <a:lvl6pPr marL="1860716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6pPr>
    <a:lvl7pPr marL="2232861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7pPr>
    <a:lvl8pPr marL="2605003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8pPr>
    <a:lvl9pPr marL="2977147" algn="l" defTabSz="744287" rtl="0" eaLnBrk="1" latinLnBrk="0" hangingPunct="1">
      <a:defRPr kumimoji="1" sz="14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川 広毅" initials="古川" lastIdx="1" clrIdx="0">
    <p:extLst>
      <p:ext uri="{19B8F6BF-5375-455C-9EA6-DF929625EA0E}">
        <p15:presenceInfo xmlns:p15="http://schemas.microsoft.com/office/powerpoint/2012/main" userId="4789e19414fda9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BAC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/>
    <p:restoredTop sz="94675"/>
  </p:normalViewPr>
  <p:slideViewPr>
    <p:cSldViewPr snapToGrid="0" snapToObjects="1">
      <p:cViewPr varScale="1">
        <p:scale>
          <a:sx n="90" d="100"/>
          <a:sy n="90" d="100"/>
        </p:scale>
        <p:origin x="18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4FC5D9DC-A5F4-3C4E-8F26-BD06682AF892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0D022CF-3C9F-014C-AEB1-E35E1B9547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23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1pPr>
    <a:lvl2pPr marL="372142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2pPr>
    <a:lvl3pPr marL="744287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3pPr>
    <a:lvl4pPr marL="1116431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4pPr>
    <a:lvl5pPr marL="1488573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5pPr>
    <a:lvl6pPr marL="1860716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6pPr>
    <a:lvl7pPr marL="2232861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7pPr>
    <a:lvl8pPr marL="2605003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8pPr>
    <a:lvl9pPr marL="2977147" algn="l" defTabSz="744287" rtl="0" eaLnBrk="1" latinLnBrk="0" hangingPunct="1">
      <a:defRPr kumimoji="1" sz="97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9350" y="1233488"/>
            <a:ext cx="44370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022CF-3C9F-014C-AEB1-E35E1B9547D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61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9350" y="1233488"/>
            <a:ext cx="44370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022CF-3C9F-014C-AEB1-E35E1B9547D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619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9350" y="1233488"/>
            <a:ext cx="44370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D022CF-3C9F-014C-AEB1-E35E1B9547D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48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57D55-E301-9549-BD88-4DB04A276CCF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682F7-0672-9447-AF7E-F05665CBCE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69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.docx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openxmlformats.org/officeDocument/2006/relationships/image" Target="../media/image2.jpeg"/><Relationship Id="rId9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1.docx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レンガの壁の家&#10;&#10;低い精度で自動的に生成された説明">
            <a:extLst>
              <a:ext uri="{FF2B5EF4-FFF2-40B4-BE49-F238E27FC236}">
                <a16:creationId xmlns:a16="http://schemas.microsoft.com/office/drawing/2014/main" id="{341C2DCB-1AF3-4291-9A72-35C8246B1DA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094" y="5001486"/>
            <a:ext cx="4232973" cy="2833643"/>
          </a:xfrm>
          <a:prstGeom prst="rect">
            <a:avLst/>
          </a:prstGeom>
        </p:spPr>
      </p:pic>
      <p:pic>
        <p:nvPicPr>
          <p:cNvPr id="5" name="図 4" descr="レンガ造りの家と道路&#10;&#10;低い精度で自動的に生成された説明">
            <a:extLst>
              <a:ext uri="{FF2B5EF4-FFF2-40B4-BE49-F238E27FC236}">
                <a16:creationId xmlns:a16="http://schemas.microsoft.com/office/drawing/2014/main" id="{91C2817B-3E5B-44D5-8FA3-4292EEA594F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0336" y="1889127"/>
            <a:ext cx="4262525" cy="2853425"/>
          </a:xfrm>
          <a:prstGeom prst="rect">
            <a:avLst/>
          </a:prstGeom>
        </p:spPr>
      </p:pic>
      <p:pic>
        <p:nvPicPr>
          <p:cNvPr id="4" name="図 3" descr="屋外, 建物, 道路, ストリート が含まれている画像&#10;&#10;自動的に生成された説明">
            <a:extLst>
              <a:ext uri="{FF2B5EF4-FFF2-40B4-BE49-F238E27FC236}">
                <a16:creationId xmlns:a16="http://schemas.microsoft.com/office/drawing/2014/main" id="{BF51AA18-4F20-479F-8D5C-230574A62A8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895" y="1912499"/>
            <a:ext cx="4161051" cy="2785497"/>
          </a:xfrm>
          <a:prstGeom prst="rect">
            <a:avLst/>
          </a:prstGeom>
        </p:spPr>
      </p:pic>
      <p:pic>
        <p:nvPicPr>
          <p:cNvPr id="3" name="図 2" descr="暖炉のあるリビングルーム&#10;&#10;低い精度で自動的に生成された説明">
            <a:extLst>
              <a:ext uri="{FF2B5EF4-FFF2-40B4-BE49-F238E27FC236}">
                <a16:creationId xmlns:a16="http://schemas.microsoft.com/office/drawing/2014/main" id="{A24FF586-93B0-47EB-BE1B-129C6D930F7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5940" y="5041764"/>
            <a:ext cx="4204495" cy="2803196"/>
          </a:xfrm>
          <a:prstGeom prst="rect">
            <a:avLst/>
          </a:prstGeom>
        </p:spPr>
      </p:pic>
      <p:sp>
        <p:nvSpPr>
          <p:cNvPr id="10" name="サブタイトル 2"/>
          <p:cNvSpPr txBox="1">
            <a:spLocks/>
          </p:cNvSpPr>
          <p:nvPr/>
        </p:nvSpPr>
        <p:spPr>
          <a:xfrm>
            <a:off x="9250690" y="819229"/>
            <a:ext cx="3471600" cy="1152302"/>
          </a:xfrm>
          <a:prstGeom prst="rect">
            <a:avLst/>
          </a:prstGeom>
        </p:spPr>
        <p:txBody>
          <a:bodyPr vert="horz" lIns="170688" tIns="85341" rIns="170688" bIns="8534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905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所在地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：〒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963-8845 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福島県郡山市字名倉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35-1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、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36-1</a:t>
            </a:r>
          </a:p>
          <a:p>
            <a:pPr algn="l">
              <a:lnSpc>
                <a:spcPts val="673"/>
              </a:lnSpc>
              <a:spcBef>
                <a:spcPts val="711"/>
              </a:spcBef>
            </a:pPr>
            <a:endParaRPr lang="en-US" altLang="ja-JP" sz="905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905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交通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JR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東日本「郡山」駅徒歩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50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分</a:t>
            </a:r>
          </a:p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「郡山」駅西口バス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13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分「桜小学校」徒歩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4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分</a:t>
            </a:r>
          </a:p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「郡山」駅西口バス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14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分「菜飯」徒歩</a:t>
            </a:r>
            <a:r>
              <a:rPr lang="en-US" altLang="ja-JP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7</a:t>
            </a:r>
            <a:r>
              <a:rPr lang="ja-JP" altLang="en-US" sz="905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分</a:t>
            </a: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9248669" y="2333009"/>
            <a:ext cx="3212004" cy="231432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物件名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：メゾン・ド・アムール</a:t>
            </a:r>
            <a:r>
              <a:rPr lang="en-US" altLang="ja-JP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A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棟、Ｂ棟</a:t>
            </a:r>
            <a:endParaRPr lang="en-US" altLang="ja-JP" sz="800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構造・規模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：軽量鉄骨造　２階建て</a:t>
            </a: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専有面積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</a:t>
            </a:r>
            <a:r>
              <a:rPr lang="en-US" altLang="ja-JP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50.61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㎡</a:t>
            </a:r>
            <a:r>
              <a:rPr lang="en-US" altLang="ja-JP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/2LDK</a:t>
            </a: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募集戸数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：２戸</a:t>
            </a:r>
            <a:r>
              <a:rPr lang="en-US" altLang="ja-JP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/2LDK</a:t>
            </a: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契約形態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：媒介</a:t>
            </a: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竣工年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</a:t>
            </a:r>
            <a:r>
              <a:rPr lang="en-US" altLang="ja-JP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1992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年</a:t>
            </a:r>
            <a:r>
              <a:rPr lang="en-US" altLang="ja-JP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3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月</a:t>
            </a: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設備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</a:t>
            </a: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駐車場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：各世帯につき１台（</a:t>
            </a:r>
            <a:r>
              <a:rPr lang="en-US" altLang="ja-JP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2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台目</a:t>
            </a:r>
            <a:r>
              <a:rPr lang="en-US" altLang="ja-JP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4,400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円）</a:t>
            </a: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物置：なし　</a:t>
            </a:r>
            <a:endParaRPr lang="en-US" altLang="ja-JP" sz="800" dirty="0">
              <a:latin typeface="Hiragino Kaku Gothic StdN W4" charset="-128"/>
              <a:ea typeface="Hiragino Kaku Gothic StdN W4" charset="-128"/>
              <a:cs typeface="Hiragino Kaku Gothic StdN W4" charset="-128"/>
            </a:endParaRP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駐輪場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：階段下</a:t>
            </a: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備考</a:t>
            </a:r>
            <a:r>
              <a:rPr lang="ja-JP" altLang="en-US" sz="8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：ペット飼育不可</a:t>
            </a:r>
            <a:endParaRPr lang="en-US" altLang="ja-JP" sz="800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 W4" charset="-128"/>
                <a:ea typeface="Hiragino Kaku Gothic Std W4" charset="-128"/>
                <a:cs typeface="Hiragino Kaku Gothic Std W4" charset="-128"/>
              </a:rPr>
              <a:t>貸主・管理：トラスホーム 株式会社</a:t>
            </a:r>
            <a:endParaRPr lang="en-US" altLang="ja-JP" sz="800" dirty="0">
              <a:latin typeface="Hiragino Kaku Gothic Std W4" charset="-128"/>
              <a:ea typeface="Hiragino Kaku Gothic Std W4" charset="-128"/>
              <a:cs typeface="Hiragino Kaku Gothic Std W4" charset="-128"/>
            </a:endParaRP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 W4" charset="-128"/>
                <a:ea typeface="Hiragino Kaku Gothic Std W4" charset="-128"/>
                <a:cs typeface="Hiragino Kaku Gothic Std W4" charset="-128"/>
              </a:rPr>
              <a:t>広告表示有効期限：</a:t>
            </a:r>
            <a:endParaRPr lang="en-US" altLang="ja-JP" sz="800" dirty="0">
              <a:latin typeface="Hiragino Kaku Gothic Std W4" charset="-128"/>
              <a:ea typeface="Hiragino Kaku Gothic Std W4" charset="-128"/>
              <a:cs typeface="Hiragino Kaku Gothic Std W4" charset="-128"/>
            </a:endParaRPr>
          </a:p>
          <a:p>
            <a:pPr algn="l">
              <a:lnSpc>
                <a:spcPts val="373"/>
              </a:lnSpc>
              <a:spcBef>
                <a:spcPts val="711"/>
              </a:spcBef>
            </a:pPr>
            <a:r>
              <a:rPr lang="ja-JP" altLang="en-US" sz="800" dirty="0">
                <a:latin typeface="Hiragino Kaku Gothic Std W4" charset="-128"/>
                <a:ea typeface="Hiragino Kaku Gothic Std W4" charset="-128"/>
                <a:cs typeface="Hiragino Kaku Gothic Std W4" charset="-128"/>
              </a:rPr>
              <a:t>情報登録日：　　　　次回更新予定日：</a:t>
            </a:r>
            <a:endParaRPr lang="ja-JP" altLang="en-US" sz="800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9214163" y="7441098"/>
            <a:ext cx="3477465" cy="62358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020"/>
              </a:lnSpc>
              <a:spcBef>
                <a:spcPts val="400"/>
              </a:spcBef>
            </a:pPr>
            <a:r>
              <a:rPr lang="ja-JP" altLang="en-US" sz="10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共益費</a:t>
            </a:r>
            <a:r>
              <a:rPr lang="ja-JP" altLang="en-US" sz="10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：込み　</a:t>
            </a:r>
            <a:r>
              <a:rPr lang="ja-JP" altLang="en-US" sz="10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敷金</a:t>
            </a:r>
            <a:r>
              <a:rPr lang="ja-JP" altLang="en-US" sz="10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</a:t>
            </a:r>
            <a:r>
              <a:rPr lang="en-US" altLang="ja-JP" sz="10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</a:t>
            </a:r>
            <a:r>
              <a:rPr lang="ja-JP" altLang="en-US" sz="10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ヶ月　</a:t>
            </a:r>
            <a:r>
              <a:rPr lang="ja-JP" altLang="en-US" sz="10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礼金</a:t>
            </a:r>
            <a:r>
              <a:rPr lang="ja-JP" altLang="en-US" sz="10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：無し</a:t>
            </a:r>
            <a:r>
              <a:rPr lang="ja-JP" altLang="en-US" sz="10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  </a:t>
            </a:r>
            <a:endParaRPr lang="en-US" altLang="ja-JP" sz="10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  <a:p>
            <a:pPr algn="l">
              <a:lnSpc>
                <a:spcPts val="1020"/>
              </a:lnSpc>
              <a:spcBef>
                <a:spcPts val="400"/>
              </a:spcBef>
            </a:pPr>
            <a:r>
              <a:rPr lang="ja-JP" altLang="en-US" sz="10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火災保険料</a:t>
            </a:r>
            <a:r>
              <a:rPr lang="ja-JP" altLang="en-US" sz="10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：加入要　</a:t>
            </a:r>
            <a:r>
              <a:rPr lang="ja-JP" altLang="en-US" sz="1000" b="1" dirty="0">
                <a:latin typeface="Hiragino Kaku Gothic StdN W3" charset="-128"/>
                <a:ea typeface="Hiragino Kaku Gothic StdN W6" charset="-128"/>
                <a:cs typeface="Hiragino Kaku Gothic StdN W3" charset="-128"/>
              </a:rPr>
              <a:t>家賃保証</a:t>
            </a:r>
            <a:r>
              <a:rPr lang="ja-JP" altLang="en-US" sz="10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：加入要　</a:t>
            </a:r>
            <a:endParaRPr lang="en-US" altLang="ja-JP" sz="1000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273931" y="6900446"/>
            <a:ext cx="1541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rgbClr val="2BAC6E"/>
                </a:solidFill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2LDK</a:t>
            </a:r>
          </a:p>
        </p:txBody>
      </p:sp>
      <p:sp>
        <p:nvSpPr>
          <p:cNvPr id="46" name="正方形/長方形 45"/>
          <p:cNvSpPr/>
          <p:nvPr/>
        </p:nvSpPr>
        <p:spPr>
          <a:xfrm flipV="1">
            <a:off x="9227068" y="337711"/>
            <a:ext cx="3267728" cy="5557359"/>
          </a:xfrm>
          <a:prstGeom prst="rect">
            <a:avLst/>
          </a:prstGeom>
          <a:noFill/>
          <a:ln w="19050">
            <a:solidFill>
              <a:srgbClr val="2BAC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15"/>
          </a:p>
        </p:txBody>
      </p:sp>
      <p:sp>
        <p:nvSpPr>
          <p:cNvPr id="47" name="正方形/長方形 46"/>
          <p:cNvSpPr/>
          <p:nvPr/>
        </p:nvSpPr>
        <p:spPr>
          <a:xfrm flipV="1">
            <a:off x="9227068" y="341432"/>
            <a:ext cx="3267728" cy="401373"/>
          </a:xfrm>
          <a:prstGeom prst="rect">
            <a:avLst/>
          </a:prstGeom>
          <a:solidFill>
            <a:srgbClr val="2BAC6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15"/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9250690" y="356187"/>
            <a:ext cx="3751581" cy="475779"/>
          </a:xfrm>
          <a:prstGeom prst="rect">
            <a:avLst/>
          </a:prstGeom>
        </p:spPr>
        <p:txBody>
          <a:bodyPr vert="horz" lIns="170688" tIns="85341" rIns="170688" bIns="8534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292" b="1" dirty="0">
                <a:solidFill>
                  <a:schemeClr val="bg1"/>
                </a:solidFill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Access/</a:t>
            </a:r>
            <a:r>
              <a:rPr lang="ja-JP" altLang="en-US" sz="1292" b="1" dirty="0">
                <a:solidFill>
                  <a:schemeClr val="bg1"/>
                </a:solidFill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アクセス</a:t>
            </a:r>
          </a:p>
        </p:txBody>
      </p:sp>
      <p:sp>
        <p:nvSpPr>
          <p:cNvPr id="49" name="正方形/長方形 48"/>
          <p:cNvSpPr/>
          <p:nvPr/>
        </p:nvSpPr>
        <p:spPr>
          <a:xfrm flipV="1">
            <a:off x="9227068" y="1906868"/>
            <a:ext cx="3267728" cy="401373"/>
          </a:xfrm>
          <a:prstGeom prst="rect">
            <a:avLst/>
          </a:prstGeom>
          <a:solidFill>
            <a:srgbClr val="2BAC6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15"/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9248672" y="1926532"/>
            <a:ext cx="3751581" cy="475779"/>
          </a:xfrm>
          <a:prstGeom prst="rect">
            <a:avLst/>
          </a:prstGeom>
        </p:spPr>
        <p:txBody>
          <a:bodyPr vert="horz" lIns="170688" tIns="85341" rIns="170688" bIns="8534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altLang="ja-JP" sz="1292" b="1" dirty="0">
                <a:solidFill>
                  <a:schemeClr val="bg1"/>
                </a:solidFill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Outline/</a:t>
            </a:r>
            <a:r>
              <a:rPr lang="ja-JP" altLang="de-DE" sz="1292" b="1" dirty="0">
                <a:solidFill>
                  <a:schemeClr val="bg1"/>
                </a:solidFill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概要</a:t>
            </a:r>
            <a:endParaRPr lang="de-DE" altLang="ja-JP" sz="1292" b="1" dirty="0">
              <a:solidFill>
                <a:schemeClr val="bg1"/>
              </a:solidFill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0874780" y="7014144"/>
            <a:ext cx="1696507" cy="264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40000"/>
              </a:lnSpc>
            </a:pPr>
            <a:r>
              <a:rPr lang="en-US" altLang="ja-JP" sz="1200" b="1" dirty="0">
                <a:solidFill>
                  <a:srgbClr val="2BAC6E"/>
                </a:solidFill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50.61</a:t>
            </a:r>
            <a:r>
              <a:rPr lang="hr-HR" altLang="ja-JP" sz="1200" b="1" dirty="0">
                <a:solidFill>
                  <a:srgbClr val="2BAC6E"/>
                </a:solidFill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㎡</a:t>
            </a:r>
          </a:p>
          <a:p>
            <a:pPr algn="ctr">
              <a:lnSpc>
                <a:spcPct val="40000"/>
              </a:lnSpc>
            </a:pPr>
            <a:endParaRPr lang="hr-HR" altLang="ja-JP" sz="1200" b="1" dirty="0">
              <a:solidFill>
                <a:srgbClr val="2BAC6E"/>
              </a:solidFill>
              <a:latin typeface="Hiragino Kaku Gothic StdN W7" charset="-128"/>
              <a:ea typeface="Hiragino Kaku Gothic StdN W7" charset="-128"/>
              <a:cs typeface="Hiragino Kaku Gothic StdN W7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9369680" y="6088056"/>
            <a:ext cx="29870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2BAC6E"/>
                </a:solidFill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56,000</a:t>
            </a:r>
            <a:r>
              <a:rPr lang="ja-JP" altLang="en-US" sz="1600" b="1" dirty="0">
                <a:solidFill>
                  <a:srgbClr val="2BAC6E"/>
                </a:solidFill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円</a:t>
            </a:r>
            <a:endParaRPr kumimoji="1" lang="ja-JP" altLang="en-US" sz="1600" dirty="0"/>
          </a:p>
        </p:txBody>
      </p:sp>
      <p:sp>
        <p:nvSpPr>
          <p:cNvPr id="68" name="正方形/長方形 67"/>
          <p:cNvSpPr/>
          <p:nvPr/>
        </p:nvSpPr>
        <p:spPr>
          <a:xfrm flipV="1">
            <a:off x="9231618" y="6494094"/>
            <a:ext cx="3263178" cy="308391"/>
          </a:xfrm>
          <a:prstGeom prst="rect">
            <a:avLst/>
          </a:prstGeom>
          <a:solidFill>
            <a:srgbClr val="2BAC6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15"/>
          </a:p>
        </p:txBody>
      </p:sp>
      <p:sp>
        <p:nvSpPr>
          <p:cNvPr id="70" name="正方形/長方形 69"/>
          <p:cNvSpPr/>
          <p:nvPr/>
        </p:nvSpPr>
        <p:spPr>
          <a:xfrm>
            <a:off x="9722222" y="6487186"/>
            <a:ext cx="688372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90" dirty="0">
                <a:solidFill>
                  <a:schemeClr val="bg1"/>
                </a:solidFill>
                <a:latin typeface="Hiragino Kaku Gothic StdN W5" charset="-128"/>
                <a:ea typeface="Hiragino Kaku Gothic StdN W5" charset="-128"/>
                <a:cs typeface="Hiragino Kaku Gothic StdN W5" charset="-128"/>
              </a:rPr>
              <a:t>タイプ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11272538" y="6487186"/>
            <a:ext cx="838017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90" dirty="0">
                <a:solidFill>
                  <a:schemeClr val="bg1"/>
                </a:solidFill>
                <a:latin typeface="Hiragino Kaku Gothic StdN W5" charset="-128"/>
                <a:ea typeface="Hiragino Kaku Gothic StdN W5" charset="-128"/>
                <a:cs typeface="Hiragino Kaku Gothic StdN W5" charset="-128"/>
              </a:rPr>
              <a:t>専有面積</a:t>
            </a:r>
          </a:p>
        </p:txBody>
      </p:sp>
      <p:cxnSp>
        <p:nvCxnSpPr>
          <p:cNvPr id="74" name="直線コネクタ 73"/>
          <p:cNvCxnSpPr>
            <a:endCxn id="68" idx="0"/>
          </p:cNvCxnSpPr>
          <p:nvPr/>
        </p:nvCxnSpPr>
        <p:spPr>
          <a:xfrm flipV="1">
            <a:off x="10863207" y="6802485"/>
            <a:ext cx="0" cy="503701"/>
          </a:xfrm>
          <a:prstGeom prst="line">
            <a:avLst/>
          </a:prstGeom>
          <a:ln w="19050">
            <a:solidFill>
              <a:srgbClr val="2BAC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/>
          <p:cNvCxnSpPr>
            <a:stCxn id="68" idx="0"/>
          </p:cNvCxnSpPr>
          <p:nvPr/>
        </p:nvCxnSpPr>
        <p:spPr>
          <a:xfrm flipV="1">
            <a:off x="10863207" y="6456138"/>
            <a:ext cx="0" cy="3463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 flipV="1">
            <a:off x="9231618" y="5711001"/>
            <a:ext cx="3263178" cy="308391"/>
          </a:xfrm>
          <a:prstGeom prst="rect">
            <a:avLst/>
          </a:prstGeom>
          <a:solidFill>
            <a:srgbClr val="2BAC6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15"/>
          </a:p>
        </p:txBody>
      </p:sp>
      <p:sp>
        <p:nvSpPr>
          <p:cNvPr id="71" name="正方形/長方形 70"/>
          <p:cNvSpPr/>
          <p:nvPr/>
        </p:nvSpPr>
        <p:spPr>
          <a:xfrm>
            <a:off x="10571188" y="5731924"/>
            <a:ext cx="568098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90" dirty="0">
                <a:solidFill>
                  <a:schemeClr val="bg1"/>
                </a:solidFill>
                <a:latin typeface="Hiragino Kaku Gothic StdN W5" charset="-128"/>
                <a:ea typeface="Hiragino Kaku Gothic StdN W5" charset="-128"/>
                <a:cs typeface="Hiragino Kaku Gothic StdN W5" charset="-128"/>
              </a:rPr>
              <a:t>賃料</a:t>
            </a:r>
          </a:p>
        </p:txBody>
      </p:sp>
      <p:sp>
        <p:nvSpPr>
          <p:cNvPr id="89" name="サブタイトル 2"/>
          <p:cNvSpPr txBox="1">
            <a:spLocks/>
          </p:cNvSpPr>
          <p:nvPr/>
        </p:nvSpPr>
        <p:spPr>
          <a:xfrm>
            <a:off x="353291" y="7895460"/>
            <a:ext cx="3764511" cy="27952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メゾン・ド・アムールから「里守ひろば」を見る</a:t>
            </a:r>
            <a:endParaRPr lang="en-US" altLang="ja-JP" sz="11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 flipV="1">
            <a:off x="9227068" y="5715435"/>
            <a:ext cx="3267728" cy="1583734"/>
          </a:xfrm>
          <a:prstGeom prst="rect">
            <a:avLst/>
          </a:prstGeom>
          <a:noFill/>
          <a:ln w="19050">
            <a:solidFill>
              <a:srgbClr val="2BAC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15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C3DD492-9402-4525-82D0-A08971D807A3}"/>
              </a:ext>
            </a:extLst>
          </p:cNvPr>
          <p:cNvSpPr txBox="1"/>
          <p:nvPr/>
        </p:nvSpPr>
        <p:spPr>
          <a:xfrm>
            <a:off x="327025" y="1299554"/>
            <a:ext cx="8902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S Gothic" charset="-128"/>
                <a:ea typeface="MS Gothic" charset="-128"/>
                <a:cs typeface="MS Gothic" charset="-128"/>
              </a:rPr>
              <a:t>郡山市・名倉。</a:t>
            </a:r>
            <a:r>
              <a:rPr lang="ja-JP" altLang="ja-JP" sz="1400" dirty="0">
                <a:latin typeface="MS Gothic" charset="-128"/>
                <a:ea typeface="MS Gothic" charset="-128"/>
                <a:cs typeface="MS Gothic" charset="-128"/>
              </a:rPr>
              <a:t>小原</a:t>
            </a:r>
            <a:r>
              <a:rPr lang="ja-JP" altLang="en-US" sz="1400" dirty="0">
                <a:latin typeface="MS Gothic" charset="-128"/>
                <a:ea typeface="MS Gothic" charset="-128"/>
                <a:cs typeface="MS Gothic" charset="-128"/>
              </a:rPr>
              <a:t>田</a:t>
            </a:r>
            <a:r>
              <a:rPr lang="ja-JP" altLang="ja-JP" sz="1400" dirty="0">
                <a:latin typeface="MS Gothic" charset="-128"/>
                <a:ea typeface="MS Gothic" charset="-128"/>
                <a:cs typeface="MS Gothic" charset="-128"/>
              </a:rPr>
              <a:t>の</a:t>
            </a:r>
            <a:r>
              <a:rPr lang="ja-JP" altLang="en-US" sz="1400" dirty="0">
                <a:latin typeface="MS Gothic" charset="-128"/>
                <a:ea typeface="MS Gothic" charset="-128"/>
                <a:cs typeface="MS Gothic" charset="-128"/>
              </a:rPr>
              <a:t>里の香りが残る場所。緑が並ぶ中央路地は時として子供たちの遊び場になります。</a:t>
            </a:r>
            <a:endParaRPr lang="en-US" altLang="ja-JP" sz="1400" dirty="0">
              <a:latin typeface="MS Gothic" charset="-128"/>
              <a:ea typeface="MS Gothic" charset="-128"/>
              <a:cs typeface="MS Gothic" charset="-128"/>
            </a:endParaRPr>
          </a:p>
          <a:p>
            <a:r>
              <a:rPr lang="ja-JP" altLang="en-US" sz="1400" dirty="0">
                <a:latin typeface="MS Gothic" charset="-128"/>
                <a:ea typeface="MS Gothic" charset="-128"/>
                <a:cs typeface="MS Gothic" charset="-128"/>
              </a:rPr>
              <a:t>そして、路地の先には思い思いに時を過ごせる「里守ひろば」へと繋がることができる賃貸住宅です。</a:t>
            </a:r>
            <a:endParaRPr lang="ja-JP" altLang="ja-JP" sz="1400" dirty="0">
              <a:latin typeface="MS Gothic" charset="-128"/>
              <a:ea typeface="MS Gothic" charset="-128"/>
              <a:cs typeface="MS Gothic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2EB2485-BF21-4D31-8866-30B4430A538D}"/>
              </a:ext>
            </a:extLst>
          </p:cNvPr>
          <p:cNvSpPr/>
          <p:nvPr/>
        </p:nvSpPr>
        <p:spPr>
          <a:xfrm flipV="1">
            <a:off x="9231618" y="4544888"/>
            <a:ext cx="3267728" cy="401373"/>
          </a:xfrm>
          <a:prstGeom prst="rect">
            <a:avLst/>
          </a:prstGeom>
          <a:solidFill>
            <a:srgbClr val="2BAC6E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15"/>
          </a:p>
        </p:txBody>
      </p:sp>
      <p:sp>
        <p:nvSpPr>
          <p:cNvPr id="54" name="サブタイトル 2">
            <a:extLst>
              <a:ext uri="{FF2B5EF4-FFF2-40B4-BE49-F238E27FC236}">
                <a16:creationId xmlns:a16="http://schemas.microsoft.com/office/drawing/2014/main" id="{10844FF4-5C14-4C33-95CF-1F17EF0EBCC5}"/>
              </a:ext>
            </a:extLst>
          </p:cNvPr>
          <p:cNvSpPr txBox="1">
            <a:spLocks/>
          </p:cNvSpPr>
          <p:nvPr/>
        </p:nvSpPr>
        <p:spPr>
          <a:xfrm>
            <a:off x="9253223" y="4564553"/>
            <a:ext cx="1317966" cy="398198"/>
          </a:xfrm>
          <a:prstGeom prst="rect">
            <a:avLst/>
          </a:prstGeom>
        </p:spPr>
        <p:txBody>
          <a:bodyPr vert="horz" lIns="170688" tIns="85341" rIns="170688" bIns="8534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altLang="ja-JP" sz="1292" b="1" dirty="0">
                <a:solidFill>
                  <a:schemeClr val="bg1"/>
                </a:solidFill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Spec/</a:t>
            </a:r>
            <a:r>
              <a:rPr lang="ja-JP" altLang="en-US" sz="1292" b="1" dirty="0">
                <a:solidFill>
                  <a:schemeClr val="bg1"/>
                </a:solidFill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仕様</a:t>
            </a:r>
            <a:endParaRPr lang="de-DE" altLang="ja-JP" sz="1292" b="1" dirty="0">
              <a:solidFill>
                <a:schemeClr val="bg1"/>
              </a:solidFill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55" name="サブタイトル 2">
            <a:extLst>
              <a:ext uri="{FF2B5EF4-FFF2-40B4-BE49-F238E27FC236}">
                <a16:creationId xmlns:a16="http://schemas.microsoft.com/office/drawing/2014/main" id="{D41B5685-4FF8-407B-9FB8-9AA3673887D4}"/>
              </a:ext>
            </a:extLst>
          </p:cNvPr>
          <p:cNvSpPr txBox="1">
            <a:spLocks/>
          </p:cNvSpPr>
          <p:nvPr/>
        </p:nvSpPr>
        <p:spPr>
          <a:xfrm>
            <a:off x="9236315" y="4975789"/>
            <a:ext cx="3334972" cy="675514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200"/>
              </a:lnSpc>
              <a:spcBef>
                <a:spcPts val="711"/>
              </a:spcBef>
            </a:pPr>
            <a:r>
              <a:rPr lang="ja-JP" altLang="en-US" sz="910" dirty="0">
                <a:ea typeface="Hiragino Kaku Gothic StdN W4"/>
              </a:rPr>
              <a:t>全戸南向き／フローリング／システムムキッチン／２口ガスコンロ</a:t>
            </a:r>
            <a:r>
              <a:rPr lang="en-US" altLang="ja-JP" sz="910" dirty="0">
                <a:ea typeface="Hiragino Kaku Gothic StdN W4"/>
              </a:rPr>
              <a:t>(</a:t>
            </a:r>
            <a:r>
              <a:rPr lang="ja-JP" altLang="en-US" sz="910" dirty="0">
                <a:ea typeface="Hiragino Kaku Gothic StdN W4"/>
              </a:rPr>
              <a:t>プロパン</a:t>
            </a:r>
            <a:r>
              <a:rPr lang="en-US" altLang="ja-JP" sz="910" dirty="0">
                <a:ea typeface="Hiragino Kaku Gothic StdN W4"/>
              </a:rPr>
              <a:t>)</a:t>
            </a:r>
            <a:r>
              <a:rPr lang="ja-JP" altLang="en-US" sz="910" dirty="0">
                <a:ea typeface="Hiragino Kaku Gothic StdN W4"/>
              </a:rPr>
              <a:t>／ 洗面台／室内洗濯機置場／浴室追炊機能／エアコン</a:t>
            </a:r>
            <a:r>
              <a:rPr lang="en-US" altLang="ja-JP" sz="910" dirty="0">
                <a:ea typeface="Hiragino Kaku Gothic StdN W4"/>
              </a:rPr>
              <a:t>1</a:t>
            </a:r>
            <a:r>
              <a:rPr lang="ja-JP" altLang="en-US" sz="910" dirty="0">
                <a:ea typeface="Hiragino Kaku Gothic StdN W4"/>
              </a:rPr>
              <a:t>台／ウォシュレット／モニターホン</a:t>
            </a:r>
            <a:endParaRPr lang="en-US" altLang="ja-JP" sz="910" dirty="0">
              <a:ea typeface="Hiragino Kaku Gothic StdN W4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3BAC6A79-481A-4BC8-9641-4ADB56AF7A40}"/>
              </a:ext>
            </a:extLst>
          </p:cNvPr>
          <p:cNvSpPr/>
          <p:nvPr/>
        </p:nvSpPr>
        <p:spPr>
          <a:xfrm flipV="1">
            <a:off x="365062" y="8240980"/>
            <a:ext cx="12129734" cy="105889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515"/>
          </a:p>
        </p:txBody>
      </p:sp>
      <p:sp>
        <p:nvSpPr>
          <p:cNvPr id="62" name="サブタイトル 2">
            <a:extLst>
              <a:ext uri="{FF2B5EF4-FFF2-40B4-BE49-F238E27FC236}">
                <a16:creationId xmlns:a16="http://schemas.microsoft.com/office/drawing/2014/main" id="{56D8F5FC-8747-485A-AE86-B8FAD9B5F11D}"/>
              </a:ext>
            </a:extLst>
          </p:cNvPr>
          <p:cNvSpPr txBox="1">
            <a:spLocks/>
          </p:cNvSpPr>
          <p:nvPr/>
        </p:nvSpPr>
        <p:spPr>
          <a:xfrm>
            <a:off x="3717269" y="8481535"/>
            <a:ext cx="3471600" cy="1152302"/>
          </a:xfrm>
          <a:prstGeom prst="rect">
            <a:avLst/>
          </a:prstGeom>
        </p:spPr>
        <p:txBody>
          <a:bodyPr vert="horz" lIns="170688" tIns="85341" rIns="170688" bIns="8534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4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トラスホーム 株式会社</a:t>
            </a:r>
          </a:p>
        </p:txBody>
      </p:sp>
      <p:sp>
        <p:nvSpPr>
          <p:cNvPr id="63" name="サブタイトル 2">
            <a:extLst>
              <a:ext uri="{FF2B5EF4-FFF2-40B4-BE49-F238E27FC236}">
                <a16:creationId xmlns:a16="http://schemas.microsoft.com/office/drawing/2014/main" id="{2652703D-2D15-44DC-811E-99F3ADC7C1E4}"/>
              </a:ext>
            </a:extLst>
          </p:cNvPr>
          <p:cNvSpPr txBox="1">
            <a:spLocks/>
          </p:cNvSpPr>
          <p:nvPr/>
        </p:nvSpPr>
        <p:spPr>
          <a:xfrm>
            <a:off x="7779080" y="8348513"/>
            <a:ext cx="3906954" cy="1152302"/>
          </a:xfrm>
          <a:prstGeom prst="rect">
            <a:avLst/>
          </a:prstGeom>
        </p:spPr>
        <p:txBody>
          <a:bodyPr vert="horz" lIns="170688" tIns="85341" rIns="170688" bIns="85341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所在地：〒</a:t>
            </a:r>
            <a:r>
              <a:rPr lang="en-US" altLang="ja-JP" sz="11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963-8845</a:t>
            </a:r>
            <a:r>
              <a:rPr lang="ja-JP" altLang="en-US" sz="11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 福島県郡山市字名倉</a:t>
            </a:r>
            <a:r>
              <a:rPr lang="en-US" altLang="ja-JP" sz="1100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276-1</a:t>
            </a:r>
            <a:endParaRPr lang="ja-JP" altLang="en-US" sz="1100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</p:txBody>
      </p:sp>
      <p:sp>
        <p:nvSpPr>
          <p:cNvPr id="65" name="サブタイトル 2">
            <a:extLst>
              <a:ext uri="{FF2B5EF4-FFF2-40B4-BE49-F238E27FC236}">
                <a16:creationId xmlns:a16="http://schemas.microsoft.com/office/drawing/2014/main" id="{91EC9340-B831-405A-96B0-5CB6DC8D94C2}"/>
              </a:ext>
            </a:extLst>
          </p:cNvPr>
          <p:cNvSpPr txBox="1">
            <a:spLocks/>
          </p:cNvSpPr>
          <p:nvPr/>
        </p:nvSpPr>
        <p:spPr>
          <a:xfrm>
            <a:off x="7549115" y="8576986"/>
            <a:ext cx="3518000" cy="324459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551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Email</a:t>
            </a:r>
            <a:r>
              <a:rPr lang="ja-JP" altLang="en-US" sz="1551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 </a:t>
            </a:r>
            <a:r>
              <a:rPr lang="en-US" altLang="ja-JP" sz="1551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: truss@chorus.ocn.ne.jp</a:t>
            </a:r>
          </a:p>
          <a:p>
            <a:pPr algn="r"/>
            <a:endParaRPr lang="ja-JP" altLang="en-US" sz="1551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pic>
        <p:nvPicPr>
          <p:cNvPr id="66" name="図 65">
            <a:extLst>
              <a:ext uri="{FF2B5EF4-FFF2-40B4-BE49-F238E27FC236}">
                <a16:creationId xmlns:a16="http://schemas.microsoft.com/office/drawing/2014/main" id="{39CFDA8B-3D95-4E13-96ED-3F868F6A8D0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818" y="8481535"/>
            <a:ext cx="2543642" cy="557870"/>
          </a:xfrm>
          <a:prstGeom prst="rect">
            <a:avLst/>
          </a:prstGeom>
        </p:spPr>
      </p:pic>
      <p:sp>
        <p:nvSpPr>
          <p:cNvPr id="69" name="サブタイトル 2">
            <a:extLst>
              <a:ext uri="{FF2B5EF4-FFF2-40B4-BE49-F238E27FC236}">
                <a16:creationId xmlns:a16="http://schemas.microsoft.com/office/drawing/2014/main" id="{A652DF39-2603-4B0E-B09F-FE6E08CBDF96}"/>
              </a:ext>
            </a:extLst>
          </p:cNvPr>
          <p:cNvSpPr txBox="1">
            <a:spLocks/>
          </p:cNvSpPr>
          <p:nvPr/>
        </p:nvSpPr>
        <p:spPr>
          <a:xfrm>
            <a:off x="4216855" y="8704077"/>
            <a:ext cx="3023780" cy="475779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4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024-937-5870</a:t>
            </a:r>
            <a:endParaRPr lang="ja-JP" altLang="en-US" sz="24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73" name="サブタイトル 2">
            <a:extLst>
              <a:ext uri="{FF2B5EF4-FFF2-40B4-BE49-F238E27FC236}">
                <a16:creationId xmlns:a16="http://schemas.microsoft.com/office/drawing/2014/main" id="{9EAFCB95-1E6C-4638-BE08-8E7D2D751A08}"/>
              </a:ext>
            </a:extLst>
          </p:cNvPr>
          <p:cNvSpPr txBox="1">
            <a:spLocks/>
          </p:cNvSpPr>
          <p:nvPr/>
        </p:nvSpPr>
        <p:spPr>
          <a:xfrm>
            <a:off x="3756216" y="8759620"/>
            <a:ext cx="865261" cy="477108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551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Tel</a:t>
            </a:r>
            <a:endParaRPr lang="ja-JP" altLang="en-US" sz="1551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75" name="サブタイトル 2">
            <a:extLst>
              <a:ext uri="{FF2B5EF4-FFF2-40B4-BE49-F238E27FC236}">
                <a16:creationId xmlns:a16="http://schemas.microsoft.com/office/drawing/2014/main" id="{11E1AD7D-6F1B-43EB-9EA8-1A260EB1C232}"/>
              </a:ext>
            </a:extLst>
          </p:cNvPr>
          <p:cNvSpPr txBox="1">
            <a:spLocks/>
          </p:cNvSpPr>
          <p:nvPr/>
        </p:nvSpPr>
        <p:spPr>
          <a:xfrm>
            <a:off x="7491507" y="8867103"/>
            <a:ext cx="3527465" cy="324459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1551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http : //www.truss-home.jp/</a:t>
            </a:r>
          </a:p>
          <a:p>
            <a:pPr algn="r"/>
            <a:endParaRPr lang="ja-JP" altLang="en-US" sz="1551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77" name="サブタイトル 2">
            <a:extLst>
              <a:ext uri="{FF2B5EF4-FFF2-40B4-BE49-F238E27FC236}">
                <a16:creationId xmlns:a16="http://schemas.microsoft.com/office/drawing/2014/main" id="{14E986C3-60D1-4EDF-965F-D9236969461E}"/>
              </a:ext>
            </a:extLst>
          </p:cNvPr>
          <p:cNvSpPr txBox="1">
            <a:spLocks/>
          </p:cNvSpPr>
          <p:nvPr/>
        </p:nvSpPr>
        <p:spPr>
          <a:xfrm>
            <a:off x="151771" y="536276"/>
            <a:ext cx="3180689" cy="545162"/>
          </a:xfrm>
          <a:prstGeom prst="rect">
            <a:avLst/>
          </a:prstGeom>
        </p:spPr>
        <p:txBody>
          <a:bodyPr vert="horz" lIns="170688" tIns="85341" rIns="170688" bIns="85341" rtlCol="0">
            <a:normAutofit fontScale="70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endParaRPr kumimoji="1" lang="ja-JP" altLang="en-US" sz="1200" dirty="0"/>
          </a:p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30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メゾン・ド・アムール</a:t>
            </a:r>
          </a:p>
        </p:txBody>
      </p:sp>
      <p:sp>
        <p:nvSpPr>
          <p:cNvPr id="79" name="サブタイトル 2">
            <a:extLst>
              <a:ext uri="{FF2B5EF4-FFF2-40B4-BE49-F238E27FC236}">
                <a16:creationId xmlns:a16="http://schemas.microsoft.com/office/drawing/2014/main" id="{07160AB7-8E93-44D3-8667-DC14B053BF35}"/>
              </a:ext>
            </a:extLst>
          </p:cNvPr>
          <p:cNvSpPr txBox="1">
            <a:spLocks/>
          </p:cNvSpPr>
          <p:nvPr/>
        </p:nvSpPr>
        <p:spPr>
          <a:xfrm>
            <a:off x="353292" y="4744034"/>
            <a:ext cx="2533892" cy="27952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外観</a:t>
            </a:r>
            <a:endParaRPr lang="en-US" altLang="ja-JP" sz="11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80" name="サブタイトル 2">
            <a:extLst>
              <a:ext uri="{FF2B5EF4-FFF2-40B4-BE49-F238E27FC236}">
                <a16:creationId xmlns:a16="http://schemas.microsoft.com/office/drawing/2014/main" id="{FFECA9C6-F655-4E9D-8BCD-999D0BB637F7}"/>
              </a:ext>
            </a:extLst>
          </p:cNvPr>
          <p:cNvSpPr txBox="1">
            <a:spLocks/>
          </p:cNvSpPr>
          <p:nvPr/>
        </p:nvSpPr>
        <p:spPr>
          <a:xfrm>
            <a:off x="4829856" y="4748556"/>
            <a:ext cx="2533892" cy="27952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中央通路</a:t>
            </a:r>
            <a:endParaRPr lang="en-US" altLang="ja-JP" sz="11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graphicFrame>
        <p:nvGraphicFramePr>
          <p:cNvPr id="6" name="オブジェクト 5">
            <a:extLst>
              <a:ext uri="{FF2B5EF4-FFF2-40B4-BE49-F238E27FC236}">
                <a16:creationId xmlns:a16="http://schemas.microsoft.com/office/drawing/2014/main" id="{2938626C-90EE-4841-9A6A-4EB3674578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94073"/>
              </p:ext>
            </p:extLst>
          </p:nvPr>
        </p:nvGraphicFramePr>
        <p:xfrm>
          <a:off x="3288125" y="364949"/>
          <a:ext cx="5846762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8" imgW="2945999" imgH="431543" progId="Word.Document.12">
                  <p:embed/>
                </p:oleObj>
              </mc:Choice>
              <mc:Fallback>
                <p:oleObj name="Document" r:id="rId8" imgW="2945999" imgH="4315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88125" y="364949"/>
                        <a:ext cx="5846762" cy="858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サブタイトル 2">
            <a:extLst>
              <a:ext uri="{FF2B5EF4-FFF2-40B4-BE49-F238E27FC236}">
                <a16:creationId xmlns:a16="http://schemas.microsoft.com/office/drawing/2014/main" id="{6DA35EC6-0BDE-458F-94EC-6AEA05566157}"/>
              </a:ext>
            </a:extLst>
          </p:cNvPr>
          <p:cNvSpPr txBox="1">
            <a:spLocks/>
          </p:cNvSpPr>
          <p:nvPr/>
        </p:nvSpPr>
        <p:spPr>
          <a:xfrm>
            <a:off x="4936730" y="7894249"/>
            <a:ext cx="2303906" cy="243919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レジデンス名倉「里守ひろば」</a:t>
            </a:r>
            <a:endParaRPr lang="en-US" altLang="ja-JP" sz="11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pic>
        <p:nvPicPr>
          <p:cNvPr id="19" name="図 18" descr="QR コード&#10;&#10;自動的に生成された説明">
            <a:extLst>
              <a:ext uri="{FF2B5EF4-FFF2-40B4-BE49-F238E27FC236}">
                <a16:creationId xmlns:a16="http://schemas.microsoft.com/office/drawing/2014/main" id="{381A67F0-B836-4037-B409-CC7E87C7FB70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9753" y="8376209"/>
            <a:ext cx="803647" cy="80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92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部屋に集まっている人たち&#10;&#10;自動的に生成された説明">
            <a:extLst>
              <a:ext uri="{FF2B5EF4-FFF2-40B4-BE49-F238E27FC236}">
                <a16:creationId xmlns:a16="http://schemas.microsoft.com/office/drawing/2014/main" id="{9779924B-2FBC-4065-9CB7-7A3B04B41F2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1851" y="6495505"/>
            <a:ext cx="3850312" cy="2577482"/>
          </a:xfrm>
          <a:prstGeom prst="rect">
            <a:avLst/>
          </a:prstGeom>
        </p:spPr>
      </p:pic>
      <p:graphicFrame>
        <p:nvGraphicFramePr>
          <p:cNvPr id="83" name="オブジェクト 82">
            <a:extLst>
              <a:ext uri="{FF2B5EF4-FFF2-40B4-BE49-F238E27FC236}">
                <a16:creationId xmlns:a16="http://schemas.microsoft.com/office/drawing/2014/main" id="{7F1AE57B-F003-43AD-90F9-79CBA7317E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575" y="478243"/>
          <a:ext cx="16293583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4969477" imgH="264744" progId="Word.Document.12">
                  <p:embed/>
                </p:oleObj>
              </mc:Choice>
              <mc:Fallback>
                <p:oleObj name="Document" r:id="rId4" imgW="4969477" imgH="264744" progId="Word.Document.12">
                  <p:embed/>
                  <p:pic>
                    <p:nvPicPr>
                      <p:cNvPr id="83" name="オブジェクト 82">
                        <a:extLst>
                          <a:ext uri="{FF2B5EF4-FFF2-40B4-BE49-F238E27FC236}">
                            <a16:creationId xmlns:a16="http://schemas.microsoft.com/office/drawing/2014/main" id="{7F1AE57B-F003-43AD-90F9-79CBA7317E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6575" y="478243"/>
                        <a:ext cx="16293583" cy="1135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図 25" descr="屋内, 天井, テーブル, キッチン が含まれている画像&#10;&#10;自動的に生成された説明">
            <a:extLst>
              <a:ext uri="{FF2B5EF4-FFF2-40B4-BE49-F238E27FC236}">
                <a16:creationId xmlns:a16="http://schemas.microsoft.com/office/drawing/2014/main" id="{82551750-6024-45EF-A92A-8CD31EC0DB9F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3915" y="6526242"/>
            <a:ext cx="3806841" cy="2537894"/>
          </a:xfrm>
          <a:prstGeom prst="rect">
            <a:avLst/>
          </a:prstGeom>
        </p:spPr>
      </p:pic>
      <p:sp>
        <p:nvSpPr>
          <p:cNvPr id="70" name="正方形/長方形 69"/>
          <p:cNvSpPr/>
          <p:nvPr/>
        </p:nvSpPr>
        <p:spPr>
          <a:xfrm>
            <a:off x="9722222" y="6487186"/>
            <a:ext cx="688372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90" dirty="0">
                <a:solidFill>
                  <a:schemeClr val="bg1"/>
                </a:solidFill>
                <a:latin typeface="Hiragino Kaku Gothic StdN W5" charset="-128"/>
                <a:ea typeface="Hiragino Kaku Gothic StdN W5" charset="-128"/>
                <a:cs typeface="Hiragino Kaku Gothic StdN W5" charset="-128"/>
              </a:rPr>
              <a:t>タプ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11272538" y="6487186"/>
            <a:ext cx="838017" cy="29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90" dirty="0">
                <a:solidFill>
                  <a:schemeClr val="bg1"/>
                </a:solidFill>
                <a:latin typeface="Hiragino Kaku Gothic StdN W5" charset="-128"/>
                <a:ea typeface="Hiragino Kaku Gothic StdN W5" charset="-128"/>
                <a:cs typeface="Hiragino Kaku Gothic StdN W5" charset="-128"/>
              </a:rPr>
              <a:t>専有面積</a:t>
            </a:r>
          </a:p>
        </p:txBody>
      </p:sp>
      <p:cxnSp>
        <p:nvCxnSpPr>
          <p:cNvPr id="76" name="直線コネクタ 75"/>
          <p:cNvCxnSpPr>
            <a:cxnSpLocks/>
          </p:cNvCxnSpPr>
          <p:nvPr/>
        </p:nvCxnSpPr>
        <p:spPr>
          <a:xfrm flipV="1">
            <a:off x="10863207" y="6456138"/>
            <a:ext cx="0" cy="3463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 descr="鏡のある部屋&#10;&#10;中程度の精度で自動的に生成された説明">
            <a:extLst>
              <a:ext uri="{FF2B5EF4-FFF2-40B4-BE49-F238E27FC236}">
                <a16:creationId xmlns:a16="http://schemas.microsoft.com/office/drawing/2014/main" id="{325764A1-24E4-4164-AAD3-658AC46DCD9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6045" y="2430153"/>
            <a:ext cx="5407301" cy="3619763"/>
          </a:xfrm>
          <a:prstGeom prst="rect">
            <a:avLst/>
          </a:prstGeom>
        </p:spPr>
      </p:pic>
      <p:sp>
        <p:nvSpPr>
          <p:cNvPr id="85" name="サブタイトル 2">
            <a:extLst>
              <a:ext uri="{FF2B5EF4-FFF2-40B4-BE49-F238E27FC236}">
                <a16:creationId xmlns:a16="http://schemas.microsoft.com/office/drawing/2014/main" id="{315A62FF-F152-4307-B100-E958DDCFDC05}"/>
              </a:ext>
            </a:extLst>
          </p:cNvPr>
          <p:cNvSpPr txBox="1">
            <a:spLocks/>
          </p:cNvSpPr>
          <p:nvPr/>
        </p:nvSpPr>
        <p:spPr>
          <a:xfrm>
            <a:off x="802958" y="6157336"/>
            <a:ext cx="5831965" cy="27952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2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リビングスペース</a:t>
            </a:r>
            <a:endParaRPr lang="en-US" altLang="ja-JP" sz="12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86" name="サブタイトル 2">
            <a:extLst>
              <a:ext uri="{FF2B5EF4-FFF2-40B4-BE49-F238E27FC236}">
                <a16:creationId xmlns:a16="http://schemas.microsoft.com/office/drawing/2014/main" id="{77D5331A-BF83-4646-B26D-D2885CD9A08B}"/>
              </a:ext>
            </a:extLst>
          </p:cNvPr>
          <p:cNvSpPr txBox="1">
            <a:spLocks/>
          </p:cNvSpPr>
          <p:nvPr/>
        </p:nvSpPr>
        <p:spPr>
          <a:xfrm>
            <a:off x="6634923" y="6152965"/>
            <a:ext cx="4397963" cy="338169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2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ワーキングスペース</a:t>
            </a:r>
          </a:p>
        </p:txBody>
      </p:sp>
      <p:sp>
        <p:nvSpPr>
          <p:cNvPr id="87" name="サブタイトル 2">
            <a:extLst>
              <a:ext uri="{FF2B5EF4-FFF2-40B4-BE49-F238E27FC236}">
                <a16:creationId xmlns:a16="http://schemas.microsoft.com/office/drawing/2014/main" id="{F9CFBFE1-8974-411C-82C4-D168A53CBDA2}"/>
              </a:ext>
            </a:extLst>
          </p:cNvPr>
          <p:cNvSpPr txBox="1">
            <a:spLocks/>
          </p:cNvSpPr>
          <p:nvPr/>
        </p:nvSpPr>
        <p:spPr>
          <a:xfrm>
            <a:off x="545506" y="9194490"/>
            <a:ext cx="3635250" cy="27952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2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家族同士の団らん、お子様の遊びの場として</a:t>
            </a:r>
            <a:endParaRPr lang="en-US" altLang="ja-JP" sz="12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91" name="サブタイトル 2">
            <a:extLst>
              <a:ext uri="{FF2B5EF4-FFF2-40B4-BE49-F238E27FC236}">
                <a16:creationId xmlns:a16="http://schemas.microsoft.com/office/drawing/2014/main" id="{C2D9A49E-E058-4859-86F8-5524FA474DD3}"/>
              </a:ext>
            </a:extLst>
          </p:cNvPr>
          <p:cNvSpPr txBox="1">
            <a:spLocks/>
          </p:cNvSpPr>
          <p:nvPr/>
        </p:nvSpPr>
        <p:spPr>
          <a:xfrm>
            <a:off x="233680" y="1692303"/>
            <a:ext cx="12323182" cy="461396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>
                <a:solidFill>
                  <a:srgbClr val="2BAC6E"/>
                </a:solidFill>
                <a:latin typeface="ヒラギノ角ゴ Std W4" panose="020B0400000000000000" pitchFamily="34" charset="-128"/>
                <a:ea typeface="ヒラギノ角ゴ Std W4" panose="020B0400000000000000" pitchFamily="34" charset="-128"/>
                <a:cs typeface="Hiragino Kaku Gothic StdN W0" charset="-128"/>
              </a:rPr>
              <a:t>レジデンス名倉とメゾン・ド・アムールのもう一つの共用リビングとして、より豊かな日々の暮らしが拡がります。</a:t>
            </a:r>
          </a:p>
        </p:txBody>
      </p:sp>
      <p:pic>
        <p:nvPicPr>
          <p:cNvPr id="34" name="図 33" descr="部屋に備えている様々な家具&#10;&#10;低い精度で自動的に生成された説明">
            <a:extLst>
              <a:ext uri="{FF2B5EF4-FFF2-40B4-BE49-F238E27FC236}">
                <a16:creationId xmlns:a16="http://schemas.microsoft.com/office/drawing/2014/main" id="{5C9AF8B7-5EF6-4B2A-A73B-9E50C7634E7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932" y="2437653"/>
            <a:ext cx="5407301" cy="3619763"/>
          </a:xfrm>
          <a:prstGeom prst="rect">
            <a:avLst/>
          </a:prstGeom>
        </p:spPr>
      </p:pic>
      <p:sp>
        <p:nvSpPr>
          <p:cNvPr id="93" name="サブタイトル 2">
            <a:extLst>
              <a:ext uri="{FF2B5EF4-FFF2-40B4-BE49-F238E27FC236}">
                <a16:creationId xmlns:a16="http://schemas.microsoft.com/office/drawing/2014/main" id="{A599A598-E28C-4E53-9C43-3DED3A23CE3A}"/>
              </a:ext>
            </a:extLst>
          </p:cNvPr>
          <p:cNvSpPr txBox="1">
            <a:spLocks/>
          </p:cNvSpPr>
          <p:nvPr/>
        </p:nvSpPr>
        <p:spPr>
          <a:xfrm>
            <a:off x="5004385" y="9182024"/>
            <a:ext cx="2792829" cy="254590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2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皆んなで楽しく遊ぶ場として</a:t>
            </a:r>
            <a:endParaRPr lang="en-US" altLang="ja-JP" sz="12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94" name="サブタイトル 2">
            <a:extLst>
              <a:ext uri="{FF2B5EF4-FFF2-40B4-BE49-F238E27FC236}">
                <a16:creationId xmlns:a16="http://schemas.microsoft.com/office/drawing/2014/main" id="{884978FB-2BBD-4194-AAC4-B4A9C42EE015}"/>
              </a:ext>
            </a:extLst>
          </p:cNvPr>
          <p:cNvSpPr txBox="1">
            <a:spLocks/>
          </p:cNvSpPr>
          <p:nvPr/>
        </p:nvSpPr>
        <p:spPr>
          <a:xfrm>
            <a:off x="9199335" y="9181638"/>
            <a:ext cx="2656868" cy="292374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2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皆さんが集まれる共用の庭として</a:t>
            </a:r>
            <a:endParaRPr lang="en-US" altLang="ja-JP" sz="12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pic>
        <p:nvPicPr>
          <p:cNvPr id="6" name="図 5" descr="人, 屋外, 建物, 子供 が含まれている画像&#10;&#10;自動的に生成された説明">
            <a:extLst>
              <a:ext uri="{FF2B5EF4-FFF2-40B4-BE49-F238E27FC236}">
                <a16:creationId xmlns:a16="http://schemas.microsoft.com/office/drawing/2014/main" id="{BCF54FFD-6D26-45B2-97AF-C52D93B2394E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97718" y="6448098"/>
            <a:ext cx="3445549" cy="25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13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屋内, テーブル, 座る, ベッド が含まれている画像&#10;&#10;自動的に生成された説明">
            <a:extLst>
              <a:ext uri="{FF2B5EF4-FFF2-40B4-BE49-F238E27FC236}">
                <a16:creationId xmlns:a16="http://schemas.microsoft.com/office/drawing/2014/main" id="{0242781A-2B4D-45B4-ACEC-8FE7FF86204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074982" y="6547923"/>
            <a:ext cx="2827516" cy="1892800"/>
          </a:xfrm>
          <a:prstGeom prst="rect">
            <a:avLst/>
          </a:prstGeom>
        </p:spPr>
      </p:pic>
      <p:pic>
        <p:nvPicPr>
          <p:cNvPr id="10" name="図 9" descr="屋内, 座る, 建物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75B658E9-B2AE-4488-8763-DE74699EB35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4808354" y="6598977"/>
            <a:ext cx="2788533" cy="1866705"/>
          </a:xfrm>
          <a:prstGeom prst="rect">
            <a:avLst/>
          </a:prstGeom>
        </p:spPr>
      </p:pic>
      <p:pic>
        <p:nvPicPr>
          <p:cNvPr id="7" name="図 6" descr="窓のそばに置かれている部屋&#10;&#10;中程度の精度で自動的に生成された説明">
            <a:extLst>
              <a:ext uri="{FF2B5EF4-FFF2-40B4-BE49-F238E27FC236}">
                <a16:creationId xmlns:a16="http://schemas.microsoft.com/office/drawing/2014/main" id="{75D7F519-6589-40F4-A4F4-805B7FC563F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523" y="6120819"/>
            <a:ext cx="4212266" cy="2819781"/>
          </a:xfrm>
          <a:prstGeom prst="rect">
            <a:avLst/>
          </a:prstGeom>
        </p:spPr>
      </p:pic>
      <p:pic>
        <p:nvPicPr>
          <p:cNvPr id="5" name="図 4" descr="木製床と白い壁がある部屋&#10;&#10;自動的に生成された説明">
            <a:extLst>
              <a:ext uri="{FF2B5EF4-FFF2-40B4-BE49-F238E27FC236}">
                <a16:creationId xmlns:a16="http://schemas.microsoft.com/office/drawing/2014/main" id="{CD52E68B-25F0-4965-9C54-112E2E19B423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5306" y="660395"/>
            <a:ext cx="7509465" cy="5026997"/>
          </a:xfrm>
          <a:prstGeom prst="rect">
            <a:avLst/>
          </a:prstGeom>
        </p:spPr>
      </p:pic>
      <p:sp>
        <p:nvSpPr>
          <p:cNvPr id="31" name="サブタイトル 2"/>
          <p:cNvSpPr txBox="1">
            <a:spLocks/>
          </p:cNvSpPr>
          <p:nvPr/>
        </p:nvSpPr>
        <p:spPr>
          <a:xfrm>
            <a:off x="10871712" y="9977152"/>
            <a:ext cx="865261" cy="477108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551" b="1" dirty="0">
                <a:solidFill>
                  <a:srgbClr val="2BAC6E"/>
                </a:solidFill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Mail</a:t>
            </a:r>
            <a:endParaRPr lang="ja-JP" altLang="en-US" sz="1551" b="1" dirty="0">
              <a:solidFill>
                <a:srgbClr val="2BAC6E"/>
              </a:solidFill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57" name="サブタイトル 2"/>
          <p:cNvSpPr txBox="1">
            <a:spLocks/>
          </p:cNvSpPr>
          <p:nvPr/>
        </p:nvSpPr>
        <p:spPr>
          <a:xfrm>
            <a:off x="4286195" y="11531754"/>
            <a:ext cx="3733122" cy="263119"/>
          </a:xfrm>
          <a:prstGeom prst="rect">
            <a:avLst/>
          </a:prstGeom>
        </p:spPr>
        <p:txBody>
          <a:bodyPr vert="horz" lIns="118169" tIns="59084" rIns="118169" bIns="59084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40000"/>
              </a:lnSpc>
            </a:pPr>
            <a:r>
              <a:rPr lang="en-US" altLang="ja-JP" sz="1292" dirty="0">
                <a:solidFill>
                  <a:srgbClr val="2BAC6E"/>
                </a:solidFill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Type2</a:t>
            </a:r>
            <a:r>
              <a:rPr lang="ja-JP" altLang="en-US" sz="1292" dirty="0">
                <a:solidFill>
                  <a:srgbClr val="2BAC6E"/>
                </a:solidFill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  </a:t>
            </a:r>
            <a:r>
              <a:rPr lang="en-US" altLang="ja-JP" sz="1938" b="1" dirty="0">
                <a:solidFill>
                  <a:srgbClr val="2BAC6E"/>
                </a:solidFill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2LDK/</a:t>
            </a:r>
            <a:r>
              <a:rPr lang="hr-HR" altLang="ja-JP" sz="1938" b="1" dirty="0">
                <a:solidFill>
                  <a:srgbClr val="2BAC6E"/>
                </a:solidFill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66.34㎡</a:t>
            </a:r>
          </a:p>
        </p:txBody>
      </p:sp>
      <p:sp>
        <p:nvSpPr>
          <p:cNvPr id="58" name="サブタイトル 2"/>
          <p:cNvSpPr txBox="1">
            <a:spLocks/>
          </p:cNvSpPr>
          <p:nvPr/>
        </p:nvSpPr>
        <p:spPr>
          <a:xfrm>
            <a:off x="6496120" y="11944048"/>
            <a:ext cx="2009562" cy="841021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58"/>
              </a:lnSpc>
              <a:spcBef>
                <a:spcPts val="711"/>
              </a:spcBef>
            </a:pPr>
            <a:r>
              <a:rPr lang="ja-JP" altLang="en-US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敷金：</a:t>
            </a:r>
            <a:r>
              <a:rPr lang="en-US" altLang="ja-JP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</a:t>
            </a:r>
            <a:r>
              <a:rPr lang="ja-JP" altLang="en-US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ヶ月</a:t>
            </a:r>
            <a:endParaRPr lang="en-US" altLang="ja-JP" sz="1034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658"/>
              </a:lnSpc>
              <a:spcBef>
                <a:spcPts val="711"/>
              </a:spcBef>
            </a:pPr>
            <a:r>
              <a:rPr lang="ja-JP" altLang="en-US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礼金：</a:t>
            </a:r>
            <a:r>
              <a:rPr lang="en-US" altLang="ja-JP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</a:t>
            </a:r>
            <a:r>
              <a:rPr lang="ja-JP" altLang="en-US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ヶ月</a:t>
            </a:r>
            <a:endParaRPr lang="en-US" altLang="ja-JP" sz="1034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658"/>
              </a:lnSpc>
              <a:spcBef>
                <a:spcPts val="711"/>
              </a:spcBef>
            </a:pPr>
            <a:r>
              <a:rPr lang="ja-JP" altLang="en-US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仲介手数料：</a:t>
            </a:r>
            <a:r>
              <a:rPr lang="en-US" altLang="ja-JP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</a:t>
            </a:r>
            <a:r>
              <a:rPr lang="ja-JP" altLang="en-US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ヶ月</a:t>
            </a:r>
            <a:endParaRPr lang="en-US" altLang="ja-JP" sz="1034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658"/>
              </a:lnSpc>
              <a:spcBef>
                <a:spcPts val="711"/>
              </a:spcBef>
            </a:pPr>
            <a:r>
              <a:rPr lang="ja-JP" altLang="en-US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火災保険料：</a:t>
            </a:r>
            <a:r>
              <a:rPr lang="en-US" altLang="ja-JP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</a:t>
            </a:r>
            <a:r>
              <a:rPr lang="ja-JP" altLang="en-US" sz="1034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ヶ月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4260273" y="11872476"/>
            <a:ext cx="2567645" cy="848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96"/>
              </a:lnSpc>
              <a:spcBef>
                <a:spcPts val="711"/>
              </a:spcBef>
            </a:pPr>
            <a:r>
              <a:rPr lang="ja-JP" altLang="en-US" sz="155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賃料：</a:t>
            </a:r>
            <a:r>
              <a:rPr lang="cs-CZ" altLang="ja-JP" sz="155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 </a:t>
            </a:r>
            <a:r>
              <a:rPr lang="cs-CZ" altLang="ja-JP" sz="1938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102,800</a:t>
            </a:r>
            <a:r>
              <a:rPr lang="ja-JP" altLang="en-US" sz="1938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円</a:t>
            </a:r>
            <a:endParaRPr lang="en-US" altLang="ja-JP" sz="1938" b="1" dirty="0">
              <a:latin typeface="Hiragino Kaku Gothic StdN W7" charset="-128"/>
              <a:ea typeface="Hiragino Kaku Gothic StdN W7" charset="-128"/>
              <a:cs typeface="Hiragino Kaku Gothic StdN W7" charset="-128"/>
            </a:endParaRPr>
          </a:p>
          <a:p>
            <a:pPr>
              <a:lnSpc>
                <a:spcPts val="2596"/>
              </a:lnSpc>
              <a:spcBef>
                <a:spcPts val="711"/>
              </a:spcBef>
            </a:pPr>
            <a:r>
              <a:rPr lang="ja-JP" altLang="en-US" sz="155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共益費：</a:t>
            </a:r>
            <a:r>
              <a:rPr lang="en-US" altLang="ja-JP" sz="1938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3,000</a:t>
            </a:r>
            <a:r>
              <a:rPr lang="ja-JP" altLang="en-US" sz="1938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円</a:t>
            </a:r>
          </a:p>
        </p:txBody>
      </p:sp>
      <p:sp>
        <p:nvSpPr>
          <p:cNvPr id="51" name="サブタイトル 2"/>
          <p:cNvSpPr txBox="1">
            <a:spLocks/>
          </p:cNvSpPr>
          <p:nvPr/>
        </p:nvSpPr>
        <p:spPr>
          <a:xfrm>
            <a:off x="7497312" y="10115224"/>
            <a:ext cx="2016740" cy="222473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en-US" altLang="ja-JP" sz="905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2LDK</a:t>
            </a:r>
            <a:r>
              <a:rPr lang="ja-JP" altLang="en-US" sz="905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タイプ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1655386" y="8440699"/>
            <a:ext cx="332509" cy="4987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サブタイトル 2">
            <a:extLst>
              <a:ext uri="{FF2B5EF4-FFF2-40B4-BE49-F238E27FC236}">
                <a16:creationId xmlns:a16="http://schemas.microsoft.com/office/drawing/2014/main" id="{82E9642A-6D99-4CDA-B1B3-52C85983DC23}"/>
              </a:ext>
            </a:extLst>
          </p:cNvPr>
          <p:cNvSpPr txBox="1">
            <a:spLocks/>
          </p:cNvSpPr>
          <p:nvPr/>
        </p:nvSpPr>
        <p:spPr>
          <a:xfrm>
            <a:off x="4365307" y="5742605"/>
            <a:ext cx="2533892" cy="27952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ＬＤＫ</a:t>
            </a:r>
            <a:endParaRPr lang="en-US" altLang="ja-JP" sz="11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38" name="サブタイトル 2">
            <a:extLst>
              <a:ext uri="{FF2B5EF4-FFF2-40B4-BE49-F238E27FC236}">
                <a16:creationId xmlns:a16="http://schemas.microsoft.com/office/drawing/2014/main" id="{577217CC-C53E-4069-B481-3F3CB2564D5C}"/>
              </a:ext>
            </a:extLst>
          </p:cNvPr>
          <p:cNvSpPr txBox="1">
            <a:spLocks/>
          </p:cNvSpPr>
          <p:nvPr/>
        </p:nvSpPr>
        <p:spPr>
          <a:xfrm>
            <a:off x="591974" y="9063773"/>
            <a:ext cx="2533892" cy="279522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南洋室</a:t>
            </a:r>
            <a:endParaRPr lang="en-US" altLang="ja-JP" sz="11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39" name="サブタイトル 2">
            <a:extLst>
              <a:ext uri="{FF2B5EF4-FFF2-40B4-BE49-F238E27FC236}">
                <a16:creationId xmlns:a16="http://schemas.microsoft.com/office/drawing/2014/main" id="{66EBC090-77F3-498E-8525-AD74264041DD}"/>
              </a:ext>
            </a:extLst>
          </p:cNvPr>
          <p:cNvSpPr txBox="1">
            <a:spLocks/>
          </p:cNvSpPr>
          <p:nvPr/>
        </p:nvSpPr>
        <p:spPr>
          <a:xfrm>
            <a:off x="5229174" y="9094707"/>
            <a:ext cx="1152918" cy="263119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キッチン</a:t>
            </a:r>
            <a:endParaRPr lang="en-US" altLang="ja-JP" sz="11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sp>
        <p:nvSpPr>
          <p:cNvPr id="40" name="サブタイトル 2">
            <a:extLst>
              <a:ext uri="{FF2B5EF4-FFF2-40B4-BE49-F238E27FC236}">
                <a16:creationId xmlns:a16="http://schemas.microsoft.com/office/drawing/2014/main" id="{26403788-0A05-410D-AE32-E9A27C2C1DBB}"/>
              </a:ext>
            </a:extLst>
          </p:cNvPr>
          <p:cNvSpPr txBox="1">
            <a:spLocks/>
          </p:cNvSpPr>
          <p:nvPr/>
        </p:nvSpPr>
        <p:spPr>
          <a:xfrm>
            <a:off x="7559282" y="9106139"/>
            <a:ext cx="1152918" cy="306190"/>
          </a:xfrm>
          <a:prstGeom prst="rect">
            <a:avLst/>
          </a:prstGeom>
        </p:spPr>
        <p:txBody>
          <a:bodyPr vert="horz" lIns="170688" tIns="85341" rIns="170688" bIns="85341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673"/>
              </a:lnSpc>
              <a:spcBef>
                <a:spcPts val="711"/>
              </a:spcBef>
            </a:pPr>
            <a:r>
              <a:rPr lang="ja-JP" altLang="en-US" sz="1100" b="1" dirty="0">
                <a:latin typeface="Hiragino Kaku Gothic StdN W6" charset="-128"/>
                <a:ea typeface="Hiragino Kaku Gothic StdN W6" charset="-128"/>
                <a:cs typeface="Hiragino Kaku Gothic StdN W6" charset="-128"/>
              </a:rPr>
              <a:t>玄関</a:t>
            </a:r>
            <a:endParaRPr lang="en-US" altLang="ja-JP" sz="1100" b="1" dirty="0">
              <a:latin typeface="Hiragino Kaku Gothic StdN W6" charset="-128"/>
              <a:ea typeface="Hiragino Kaku Gothic StdN W6" charset="-128"/>
              <a:cs typeface="Hiragino Kaku Gothic StdN W6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988A535D-B9F7-437B-97F7-FC97D2C12E5C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04423" y="6003491"/>
            <a:ext cx="2829256" cy="3183123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8F2AC181-7E3C-45B3-8371-F23B6352F489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4771" y="8650905"/>
            <a:ext cx="779561" cy="692390"/>
          </a:xfrm>
          <a:prstGeom prst="rect">
            <a:avLst/>
          </a:prstGeom>
        </p:spPr>
      </p:pic>
      <p:sp>
        <p:nvSpPr>
          <p:cNvPr id="32" name="サブタイトル 2">
            <a:extLst>
              <a:ext uri="{FF2B5EF4-FFF2-40B4-BE49-F238E27FC236}">
                <a16:creationId xmlns:a16="http://schemas.microsoft.com/office/drawing/2014/main" id="{69402C5F-50C7-4A10-BA2A-A54D555F9B74}"/>
              </a:ext>
            </a:extLst>
          </p:cNvPr>
          <p:cNvSpPr txBox="1">
            <a:spLocks/>
          </p:cNvSpPr>
          <p:nvPr/>
        </p:nvSpPr>
        <p:spPr>
          <a:xfrm>
            <a:off x="712802" y="2000833"/>
            <a:ext cx="3730595" cy="2034523"/>
          </a:xfrm>
          <a:prstGeom prst="rect">
            <a:avLst/>
          </a:prstGeom>
        </p:spPr>
        <p:txBody>
          <a:bodyPr vert="horz" lIns="88626" tIns="44313" rIns="88626" bIns="44313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100"/>
              </a:spcBef>
            </a:pP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賃料：２</a:t>
            </a:r>
            <a:r>
              <a:rPr lang="en-US" altLang="ja-JP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F</a:t>
            </a: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　</a:t>
            </a:r>
            <a:r>
              <a:rPr lang="en-US" altLang="ja-JP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56,000</a:t>
            </a: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円</a:t>
            </a:r>
            <a:endParaRPr lang="en-US" altLang="ja-JP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ct val="150000"/>
              </a:lnSpc>
              <a:spcBef>
                <a:spcPts val="100"/>
              </a:spcBef>
            </a:pPr>
            <a:endParaRPr lang="en-US" altLang="ja-JP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ct val="150000"/>
              </a:lnSpc>
              <a:spcBef>
                <a:spcPts val="100"/>
              </a:spcBef>
            </a:pP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共益費：込み</a:t>
            </a:r>
          </a:p>
          <a:p>
            <a:pPr algn="l">
              <a:lnSpc>
                <a:spcPct val="150000"/>
              </a:lnSpc>
              <a:spcBef>
                <a:spcPts val="100"/>
              </a:spcBef>
            </a:pP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敷金：</a:t>
            </a:r>
            <a:r>
              <a:rPr lang="en-US" altLang="ja-JP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1</a:t>
            </a: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ヶ月</a:t>
            </a:r>
            <a:endParaRPr lang="en-US" altLang="ja-JP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ct val="150000"/>
              </a:lnSpc>
              <a:spcBef>
                <a:spcPts val="100"/>
              </a:spcBef>
            </a:pP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礼金：無し</a:t>
            </a:r>
            <a:endParaRPr lang="en-US" altLang="ja-JP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</p:txBody>
      </p:sp>
      <p:sp>
        <p:nvSpPr>
          <p:cNvPr id="33" name="サブタイトル 2">
            <a:extLst>
              <a:ext uri="{FF2B5EF4-FFF2-40B4-BE49-F238E27FC236}">
                <a16:creationId xmlns:a16="http://schemas.microsoft.com/office/drawing/2014/main" id="{EA7B5274-43D4-43DD-B1F9-7A46A68651E1}"/>
              </a:ext>
            </a:extLst>
          </p:cNvPr>
          <p:cNvSpPr txBox="1">
            <a:spLocks/>
          </p:cNvSpPr>
          <p:nvPr/>
        </p:nvSpPr>
        <p:spPr>
          <a:xfrm>
            <a:off x="902342" y="995286"/>
            <a:ext cx="2529329" cy="755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Type </a:t>
            </a:r>
            <a:r>
              <a:rPr lang="ja-JP" altLang="en-US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２</a:t>
            </a:r>
            <a:endParaRPr lang="en-US" altLang="ja-JP" sz="1800" b="1" dirty="0">
              <a:latin typeface="Hiragino Kaku Gothic StdN W7" charset="-128"/>
              <a:ea typeface="Hiragino Kaku Gothic StdN W7" charset="-128"/>
              <a:cs typeface="Hiragino Kaku Gothic StdN W7" charset="-128"/>
            </a:endParaRPr>
          </a:p>
          <a:p>
            <a:pPr algn="l"/>
            <a:r>
              <a:rPr lang="ja-JP" altLang="en-US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２</a:t>
            </a:r>
            <a:r>
              <a:rPr lang="en-US" altLang="ja-JP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LDK/</a:t>
            </a:r>
            <a:r>
              <a:rPr lang="hr-HR" altLang="ja-JP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5</a:t>
            </a:r>
            <a:r>
              <a:rPr lang="en-US" altLang="ja-JP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0</a:t>
            </a:r>
            <a:r>
              <a:rPr lang="hr-HR" altLang="ja-JP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.</a:t>
            </a:r>
            <a:r>
              <a:rPr lang="en-US" altLang="ja-JP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61</a:t>
            </a:r>
            <a:r>
              <a:rPr lang="hr-HR" altLang="ja-JP" sz="1800" b="1" dirty="0"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㎡</a:t>
            </a:r>
          </a:p>
        </p:txBody>
      </p:sp>
      <p:sp>
        <p:nvSpPr>
          <p:cNvPr id="34" name="サブタイトル 2">
            <a:extLst>
              <a:ext uri="{FF2B5EF4-FFF2-40B4-BE49-F238E27FC236}">
                <a16:creationId xmlns:a16="http://schemas.microsoft.com/office/drawing/2014/main" id="{B3874D2F-F000-40A1-90F1-6A46125E7C60}"/>
              </a:ext>
            </a:extLst>
          </p:cNvPr>
          <p:cNvSpPr txBox="1">
            <a:spLocks/>
          </p:cNvSpPr>
          <p:nvPr/>
        </p:nvSpPr>
        <p:spPr>
          <a:xfrm>
            <a:off x="699150" y="4179248"/>
            <a:ext cx="3730597" cy="1886358"/>
          </a:xfrm>
          <a:prstGeom prst="rect">
            <a:avLst/>
          </a:prstGeom>
        </p:spPr>
        <p:txBody>
          <a:bodyPr vert="horz" lIns="88626" tIns="44313" rIns="88626" bIns="44313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49"/>
              </a:lnSpc>
            </a:pPr>
            <a:r>
              <a:rPr lang="ja-JP" altLang="en-US" sz="1600" b="1" dirty="0">
                <a:latin typeface="Hiragino Kaku Gothic StdN W4" charset="-128"/>
                <a:ea typeface="Hiragino Kaku Gothic StdN W4" charset="-128"/>
                <a:cs typeface="Hiragino Kaku Gothic StdN W4" charset="-128"/>
              </a:rPr>
              <a:t>備考：</a:t>
            </a:r>
            <a:endParaRPr lang="en-US" altLang="ja-JP" sz="1600" b="1" dirty="0">
              <a:latin typeface="Hiragino Kaku Gothic StdN W4" charset="-128"/>
              <a:ea typeface="Hiragino Kaku Gothic StdN W4" charset="-128"/>
              <a:cs typeface="Hiragino Kaku Gothic StdN W4" charset="-128"/>
            </a:endParaRPr>
          </a:p>
          <a:p>
            <a:pPr algn="l">
              <a:lnSpc>
                <a:spcPts val="349"/>
              </a:lnSpc>
            </a:pPr>
            <a:endParaRPr lang="en-US" altLang="ja-JP" sz="1000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349"/>
              </a:lnSpc>
            </a:pPr>
            <a:endParaRPr lang="ja-JP" altLang="en-US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</p:txBody>
      </p:sp>
      <p:sp>
        <p:nvSpPr>
          <p:cNvPr id="35" name="サブタイトル 2">
            <a:extLst>
              <a:ext uri="{FF2B5EF4-FFF2-40B4-BE49-F238E27FC236}">
                <a16:creationId xmlns:a16="http://schemas.microsoft.com/office/drawing/2014/main" id="{811AB030-9754-4A13-8C87-F3862AB7A2F6}"/>
              </a:ext>
            </a:extLst>
          </p:cNvPr>
          <p:cNvSpPr txBox="1">
            <a:spLocks/>
          </p:cNvSpPr>
          <p:nvPr/>
        </p:nvSpPr>
        <p:spPr>
          <a:xfrm>
            <a:off x="394202" y="402541"/>
            <a:ext cx="1016280" cy="3658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b="1" dirty="0">
                <a:solidFill>
                  <a:srgbClr val="0000FF"/>
                </a:solidFill>
                <a:latin typeface="Hiragino Kaku Gothic StdN W7" charset="-128"/>
                <a:ea typeface="Hiragino Kaku Gothic StdN W7" charset="-128"/>
                <a:cs typeface="Hiragino Kaku Gothic StdN W7" charset="-128"/>
              </a:rPr>
              <a:t>RENT</a:t>
            </a:r>
          </a:p>
        </p:txBody>
      </p:sp>
      <p:sp>
        <p:nvSpPr>
          <p:cNvPr id="36" name="サブタイトル 2">
            <a:extLst>
              <a:ext uri="{FF2B5EF4-FFF2-40B4-BE49-F238E27FC236}">
                <a16:creationId xmlns:a16="http://schemas.microsoft.com/office/drawing/2014/main" id="{BDD57EE5-1A02-4B02-999F-B6A612E2BBC6}"/>
              </a:ext>
            </a:extLst>
          </p:cNvPr>
          <p:cNvSpPr txBox="1">
            <a:spLocks/>
          </p:cNvSpPr>
          <p:nvPr/>
        </p:nvSpPr>
        <p:spPr>
          <a:xfrm>
            <a:off x="731442" y="4488777"/>
            <a:ext cx="3730597" cy="1886358"/>
          </a:xfrm>
          <a:prstGeom prst="rect">
            <a:avLst/>
          </a:prstGeom>
        </p:spPr>
        <p:txBody>
          <a:bodyPr vert="horz" lIns="88626" tIns="44313" rIns="88626" bIns="44313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49"/>
              </a:lnSpc>
            </a:pPr>
            <a:endParaRPr lang="en-US" altLang="ja-JP" sz="1000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349"/>
              </a:lnSpc>
            </a:pP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２０２１年１１月リフォーム</a:t>
            </a:r>
            <a:endParaRPr lang="en-US" altLang="ja-JP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349"/>
              </a:lnSpc>
            </a:pPr>
            <a:endParaRPr lang="en-US" altLang="ja-JP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349"/>
              </a:lnSpc>
            </a:pPr>
            <a:endParaRPr lang="en-US" altLang="ja-JP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  <a:p>
            <a:pPr algn="l">
              <a:lnSpc>
                <a:spcPts val="349"/>
              </a:lnSpc>
            </a:pP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Ｂ</a:t>
            </a:r>
            <a:r>
              <a:rPr lang="en-US" altLang="ja-JP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-Ⅱ-202</a:t>
            </a:r>
            <a:r>
              <a:rPr lang="ja-JP" altLang="en-US" sz="1600" b="1" dirty="0">
                <a:latin typeface="Hiragino Kaku Gothic StdN W3" charset="-128"/>
                <a:ea typeface="Hiragino Kaku Gothic StdN W3" charset="-128"/>
                <a:cs typeface="Hiragino Kaku Gothic StdN W3" charset="-128"/>
              </a:rPr>
              <a:t>号室</a:t>
            </a:r>
          </a:p>
          <a:p>
            <a:pPr algn="l">
              <a:lnSpc>
                <a:spcPts val="349"/>
              </a:lnSpc>
            </a:pPr>
            <a:endParaRPr lang="en-US" altLang="ja-JP" sz="1600" b="1" dirty="0">
              <a:latin typeface="Hiragino Kaku Gothic StdN W3" charset="-128"/>
              <a:ea typeface="Hiragino Kaku Gothic StdN W3" charset="-128"/>
              <a:cs typeface="Hiragino Kaku Gothic StdN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981069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13481</TotalTime>
  <Words>468</Words>
  <Application>Microsoft Office PowerPoint</Application>
  <PresentationFormat>A3 297x420 mm</PresentationFormat>
  <Paragraphs>83</Paragraphs>
  <Slides>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7" baseType="lpstr">
      <vt:lpstr>Hiragino Kaku Gothic Std W4</vt:lpstr>
      <vt:lpstr>Hiragino Kaku Gothic StdN W3</vt:lpstr>
      <vt:lpstr>Hiragino Kaku Gothic StdN W4</vt:lpstr>
      <vt:lpstr>Hiragino Kaku Gothic StdN W5</vt:lpstr>
      <vt:lpstr>Hiragino Kaku Gothic StdN W6</vt:lpstr>
      <vt:lpstr>Hiragino Kaku Gothic StdN W7</vt:lpstr>
      <vt:lpstr>MS Gothic</vt:lpstr>
      <vt:lpstr>ヒラギノ角ゴ Std W4</vt:lpstr>
      <vt:lpstr>Yu Gothic</vt:lpstr>
      <vt:lpstr>Arial</vt:lpstr>
      <vt:lpstr>Calibri</vt:lpstr>
      <vt:lpstr>Calibri Light</vt:lpstr>
      <vt:lpstr>ホワイト</vt:lpstr>
      <vt:lpstr>Document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office365_04</dc:creator>
  <cp:lastModifiedBy>広毅 古川</cp:lastModifiedBy>
  <cp:revision>110</cp:revision>
  <cp:lastPrinted>2022-02-07T12:45:40Z</cp:lastPrinted>
  <dcterms:created xsi:type="dcterms:W3CDTF">2019-11-05T06:31:58Z</dcterms:created>
  <dcterms:modified xsi:type="dcterms:W3CDTF">2025-09-11T13:56:50Z</dcterms:modified>
</cp:coreProperties>
</file>